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3.xml" ContentType="application/vnd.openxmlformats-officedocument.presentationml.notesSlide+xml"/>
  <Override PartName="/ppt/notesSlides/notesSlide15.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6.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2.xml.rels" ContentType="application/vnd.openxmlformats-package.relationships+xml"/>
  <Override PartName="/ppt/notesSlides/_rels/notesSlide34.xml.rels" ContentType="application/vnd.openxmlformats-package.relationships+xml"/>
  <Override PartName="/ppt/notesSlides/_rels/notesSlide31.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15.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3.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87.wmf" ContentType="image/x-wmf"/>
  <Override PartName="/ppt/media/image85.png" ContentType="image/png"/>
  <Override PartName="/ppt/media/image80.wmf" ContentType="image/x-wmf"/>
  <Override PartName="/ppt/media/image78.png" ContentType="image/png"/>
  <Override PartName="/ppt/media/image77.wmf" ContentType="image/x-wmf"/>
  <Override PartName="/ppt/media/image69.wmf" ContentType="image/x-wmf"/>
  <Override PartName="/ppt/media/image67.wmf" ContentType="image/x-wmf"/>
  <Override PartName="/ppt/media/image66.wmf" ContentType="image/x-wmf"/>
  <Override PartName="/ppt/media/image64.wmf" ContentType="image/x-wmf"/>
  <Override PartName="/ppt/media/image62.wmf" ContentType="image/x-wmf"/>
  <Override PartName="/ppt/media/image84.png" ContentType="image/png"/>
  <Override PartName="/ppt/media/image61.wmf" ContentType="image/x-wmf"/>
  <Override PartName="/ppt/media/image55.png" ContentType="image/png"/>
  <Override PartName="/ppt/media/image56.wmf" ContentType="image/x-wmf"/>
  <Override PartName="/ppt/media/image54.png" ContentType="image/png"/>
  <Override PartName="/ppt/media/image81.wmf" ContentType="image/x-wmf"/>
  <Override PartName="/ppt/media/image76.wmf" ContentType="image/x-wmf"/>
  <Override PartName="/ppt/media/image53.jpeg" ContentType="image/jpeg"/>
  <Override PartName="/ppt/media/image52.jpeg" ContentType="image/jpeg"/>
  <Override PartName="/ppt/media/image49.wmf" ContentType="image/x-wmf"/>
  <Override PartName="/ppt/media/image57.wmf" ContentType="image/x-wmf"/>
  <Override PartName="/ppt/media/image44.wmf" ContentType="image/x-wmf"/>
  <Override PartName="/ppt/media/image42.wmf" ContentType="image/x-wmf"/>
  <Override PartName="/ppt/media/image41.wmf" ContentType="image/x-wmf"/>
  <Override PartName="/ppt/media/image43.wmf" ContentType="image/x-wmf"/>
  <Override PartName="/ppt/media/image48.wmf" ContentType="image/x-wmf"/>
  <Override PartName="/ppt/media/image39.png" ContentType="image/png"/>
  <Override PartName="/ppt/media/image38.wmf" ContentType="image/x-wmf"/>
  <Override PartName="/ppt/media/image59.wmf" ContentType="image/x-wmf"/>
  <Override PartName="/ppt/media/image37.wmf" ContentType="image/x-wmf"/>
  <Override PartName="/ppt/media/image35.wmf" ContentType="image/x-wmf"/>
  <Override PartName="/ppt/media/image46.wmf" ContentType="image/x-wmf"/>
  <Override PartName="/ppt/media/image86.wmf" ContentType="image/x-wmf"/>
  <Override PartName="/ppt/media/image32.png" ContentType="image/png"/>
  <Override PartName="/ppt/media/image45.wmf" ContentType="image/x-wmf"/>
  <Override PartName="/ppt/media/image31.wmf" ContentType="image/x-wmf"/>
  <Override PartName="/ppt/media/image30.wmf" ContentType="image/x-wmf"/>
  <Override PartName="/ppt/media/image50.png" ContentType="image/png"/>
  <Override PartName="/ppt/media/image68.wmf" ContentType="image/x-wmf"/>
  <Override PartName="/ppt/media/image25.jpeg" ContentType="image/jpeg"/>
  <Override PartName="/ppt/media/image83.wmf" ContentType="image/x-wmf"/>
  <Override PartName="/ppt/media/image75.wmf" ContentType="image/x-wmf"/>
  <Override PartName="/ppt/media/image63.wmf" ContentType="image/x-wmf"/>
  <Override PartName="/ppt/media/image73.wmf" ContentType="image/x-wmf"/>
  <Override PartName="/ppt/media/image22.jpeg" ContentType="image/jpeg"/>
  <Override PartName="/ppt/media/image72.wmf" ContentType="image/x-wmf"/>
  <Override PartName="/ppt/media/image23.jpeg" ContentType="image/jpeg"/>
  <Override PartName="/ppt/media/image40.wmf" ContentType="image/x-wmf"/>
  <Override PartName="/ppt/media/image71.wmf" ContentType="image/x-wmf"/>
  <Override PartName="/ppt/media/image21.jpeg" ContentType="image/jpeg"/>
  <Override PartName="/ppt/media/image28.jpeg" ContentType="image/jpeg"/>
  <Override PartName="/ppt/media/image24.jpeg" ContentType="image/jpeg"/>
  <Override PartName="/ppt/media/image33.png" ContentType="image/png"/>
  <Override PartName="/ppt/media/image58.wmf" ContentType="image/x-wmf"/>
  <Override PartName="/ppt/media/image65.wmf" ContentType="image/x-wmf"/>
  <Override PartName="/ppt/media/image19.jpeg" ContentType="image/jpeg"/>
  <Override PartName="/ppt/media/image18.jpeg" ContentType="image/jpeg"/>
  <Override PartName="/ppt/media/image17.jpeg" ContentType="image/jpeg"/>
  <Override PartName="/ppt/media/image16.jpeg" ContentType="image/jpeg"/>
  <Override PartName="/ppt/media/image82.wmf" ContentType="image/x-wmf"/>
  <Override PartName="/ppt/media/image15.jpeg" ContentType="image/jpeg"/>
  <Override PartName="/ppt/media/image34.wmf" ContentType="image/x-wmf"/>
  <Override PartName="/ppt/media/image14.jpeg" ContentType="image/jpeg"/>
  <Override PartName="/ppt/media/image11.jpeg" ContentType="image/jpeg"/>
  <Override PartName="/ppt/media/image47.wmf" ContentType="image/x-wmf"/>
  <Override PartName="/ppt/media/image51.wmf" ContentType="image/x-wmf"/>
  <Override PartName="/ppt/media/image9.jpeg" ContentType="image/jpeg"/>
  <Override PartName="/ppt/media/image29.png" ContentType="image/png"/>
  <Override PartName="/ppt/media/image8.png" ContentType="image/png"/>
  <Override PartName="/ppt/media/image26.jpeg" ContentType="image/jpeg"/>
  <Override PartName="/ppt/media/image6.png" ContentType="image/png"/>
  <Override PartName="/ppt/media/image36.wmf" ContentType="image/x-wmf"/>
  <Override PartName="/ppt/media/image60.wmf" ContentType="image/x-wmf"/>
  <Override PartName="/ppt/media/image10.jpeg" ContentType="image/jpeg"/>
  <Override PartName="/ppt/media/image27.jpeg" ContentType="image/jpeg"/>
  <Override PartName="/ppt/media/image5.png" ContentType="image/png"/>
  <Override PartName="/ppt/media/image4.png" ContentType="image/png"/>
  <Override PartName="/ppt/media/image13.jpeg" ContentType="image/jpeg"/>
  <Override PartName="/ppt/media/image7.png" ContentType="image/png"/>
  <Override PartName="/ppt/media/image12.jpeg" ContentType="image/jpeg"/>
  <Override PartName="/ppt/media/image74.wmf" ContentType="image/x-wmf"/>
  <Override PartName="/ppt/media/image20.jpeg" ContentType="image/jpeg"/>
  <Override PartName="/ppt/media/image79.png" ContentType="image/png"/>
  <Override PartName="/ppt/media/image3.jpeg" ContentType="image/jpeg"/>
  <Override PartName="/ppt/media/image70.png" ContentType="image/png"/>
  <Override PartName="/ppt/media/image2.png" ContentType="image/png"/>
  <Override PartName="/ppt/media/image1.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78"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79"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80"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81" name="PlaceHolder 5"/>
          <p:cNvSpPr>
            <a:spLocks noGrp="1"/>
          </p:cNvSpPr>
          <p:nvPr>
            <p:ph type="sldNum"/>
          </p:nvPr>
        </p:nvSpPr>
        <p:spPr>
          <a:xfrm>
            <a:off x="4399200" y="9555480"/>
            <a:ext cx="3372840" cy="502560"/>
          </a:xfrm>
          <a:prstGeom prst="rect">
            <a:avLst/>
          </a:prstGeom>
        </p:spPr>
        <p:txBody>
          <a:bodyPr lIns="0" rIns="0" tIns="0" bIns="0" anchor="b"/>
          <a:p>
            <a:pPr algn="r"/>
            <a:fld id="{9F49CDB7-AB1E-4D20-A527-F8A354CEABB4}"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0" name="PlaceHolder 1"/>
          <p:cNvSpPr>
            <a:spLocks noGrp="1"/>
          </p:cNvSpPr>
          <p:nvPr>
            <p:ph type="body"/>
          </p:nvPr>
        </p:nvSpPr>
        <p:spPr>
          <a:xfrm>
            <a:off x="685800" y="4343400"/>
            <a:ext cx="5486040" cy="4114440"/>
          </a:xfrm>
          <a:prstGeom prst="rect">
            <a:avLst/>
          </a:prstGeom>
        </p:spPr>
        <p:txBody>
          <a:bodyPr/>
          <a:p>
            <a:r>
              <a:rPr lang="en-US" sz="2000">
                <a:latin typeface="Arial"/>
              </a:rPr>
              <a:t>Partition sharing</a:t>
            </a:r>
            <a:endParaRPr/>
          </a:p>
          <a:p>
            <a:pPr>
              <a:lnSpc>
                <a:spcPct val="100000"/>
              </a:lnSpc>
            </a:pPr>
            <a:r>
              <a:rPr lang="en-US" sz="2000">
                <a:latin typeface="Arial"/>
              </a:rPr>
              <a:t>Tasks from different apps can share a partition if they have the same SIL</a:t>
            </a:r>
            <a:endParaRPr/>
          </a:p>
          <a:p>
            <a:pPr>
              <a:lnSpc>
                <a:spcPct val="100000"/>
              </a:lnSpc>
            </a:pPr>
            <a:r>
              <a:rPr b="1" lang="en-US" sz="2000">
                <a:latin typeface="Arial"/>
              </a:rPr>
              <a:t>Elevation</a:t>
            </a:r>
            <a:r>
              <a:rPr lang="en-US" sz="2000">
                <a:latin typeface="Arial"/>
              </a:rPr>
              <a:t>: increase the SIL of a task to allow partition sharing</a:t>
            </a:r>
            <a:endParaRPr/>
          </a:p>
          <a:p>
            <a:pPr>
              <a:lnSpc>
                <a:spcPct val="100000"/>
              </a:lnSpc>
            </a:pPr>
            <a:endParaRPr/>
          </a:p>
          <a:p>
            <a:pPr>
              <a:lnSpc>
                <a:spcPct val="100000"/>
              </a:lnSpc>
              <a:buFont typeface="Arial"/>
              <a:buChar char="•"/>
            </a:pPr>
            <a:r>
              <a:rPr lang="en-US" sz="2400">
                <a:solidFill>
                  <a:srgbClr val="08519c"/>
                </a:solidFill>
                <a:latin typeface="+mn-lt"/>
                <a:ea typeface="ＭＳ Ｐゴシック"/>
              </a:rPr>
              <a:t>Constraints</a:t>
            </a:r>
            <a:endParaRPr/>
          </a:p>
          <a:p>
            <a:pPr lvl="1">
              <a:lnSpc>
                <a:spcPct val="100000"/>
              </a:lnSpc>
              <a:buFont typeface="Wingdings" charset="2"/>
              <a:buChar char=""/>
            </a:pPr>
            <a:r>
              <a:rPr lang="en-US" sz="2000">
                <a:solidFill>
                  <a:srgbClr val="08519c"/>
                </a:solidFill>
                <a:latin typeface="+mn-lt"/>
                <a:ea typeface="ＭＳ Ｐゴシック"/>
              </a:rPr>
              <a:t>No sharing allowed: captured by a “separation requirements” graph</a:t>
            </a:r>
            <a:endParaRPr/>
          </a:p>
          <a:p>
            <a:pPr lvl="1">
              <a:lnSpc>
                <a:spcPct val="100000"/>
              </a:lnSpc>
              <a:buFont typeface="Wingdings" charset="2"/>
              <a:buChar char=""/>
            </a:pPr>
            <a:r>
              <a:rPr lang="en-US" sz="2000">
                <a:solidFill>
                  <a:srgbClr val="08519c"/>
                </a:solidFill>
                <a:latin typeface="+mn-lt"/>
                <a:ea typeface="ＭＳ Ｐゴシック"/>
              </a:rPr>
              <a:t>A task can receive input only from another task with the same or higher SIL</a:t>
            </a:r>
            <a:endParaRPr/>
          </a:p>
          <a:p>
            <a:pPr lvl="1">
              <a:lnSpc>
                <a:spcPct val="100000"/>
              </a:lnSpc>
              <a:buFont typeface="Wingdings" charset="2"/>
              <a:buChar char=""/>
            </a:pPr>
            <a:r>
              <a:rPr lang="en-US" sz="2000">
                <a:solidFill>
                  <a:srgbClr val="08519c"/>
                </a:solidFill>
                <a:latin typeface="+mn-lt"/>
                <a:ea typeface="ＭＳ Ｐゴシック"/>
              </a:rPr>
              <a:t>No communication between applications of different SILs</a:t>
            </a:r>
            <a:endParaRPr/>
          </a:p>
          <a:p>
            <a:pPr>
              <a:lnSpc>
                <a:spcPct val="100000"/>
              </a:lnSpc>
            </a:pPr>
            <a:endParaRPr/>
          </a:p>
        </p:txBody>
      </p:sp>
      <p:sp>
        <p:nvSpPr>
          <p:cNvPr id="891" name="TextShape 2"/>
          <p:cNvSpPr txBox="1"/>
          <p:nvPr/>
        </p:nvSpPr>
        <p:spPr>
          <a:xfrm>
            <a:off x="3884760" y="8685360"/>
            <a:ext cx="2971440" cy="456840"/>
          </a:xfrm>
          <a:prstGeom prst="rect">
            <a:avLst/>
          </a:prstGeom>
        </p:spPr>
        <p:txBody>
          <a:bodyPr anchor="b"/>
          <a:p>
            <a:pPr algn="r">
              <a:lnSpc>
                <a:spcPct val="100000"/>
              </a:lnSpc>
            </a:pPr>
            <a:fld id="{DA847C74-8AF7-46B8-98A0-2A0135D08837}"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2" name="PlaceHolder 1"/>
          <p:cNvSpPr>
            <a:spLocks noGrp="1"/>
          </p:cNvSpPr>
          <p:nvPr>
            <p:ph type="body"/>
          </p:nvPr>
        </p:nvSpPr>
        <p:spPr>
          <a:xfrm>
            <a:off x="685800" y="4343400"/>
            <a:ext cx="5486040" cy="4114440"/>
          </a:xfrm>
          <a:prstGeom prst="rect">
            <a:avLst/>
          </a:prstGeom>
        </p:spPr>
        <p:txBody>
          <a:bodyPr/>
          <a:p>
            <a:endParaRPr/>
          </a:p>
        </p:txBody>
      </p:sp>
      <p:sp>
        <p:nvSpPr>
          <p:cNvPr id="893" name="TextShape 2"/>
          <p:cNvSpPr txBox="1"/>
          <p:nvPr/>
        </p:nvSpPr>
        <p:spPr>
          <a:xfrm>
            <a:off x="3884760" y="8685360"/>
            <a:ext cx="2971440" cy="456840"/>
          </a:xfrm>
          <a:prstGeom prst="rect">
            <a:avLst/>
          </a:prstGeom>
        </p:spPr>
        <p:txBody>
          <a:bodyPr anchor="b"/>
          <a:p>
            <a:pPr algn="r">
              <a:lnSpc>
                <a:spcPct val="100000"/>
              </a:lnSpc>
            </a:pPr>
            <a:fld id="{C265B4CD-D658-4B1E-850A-B03BD74F5E0D}"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4" name="PlaceHolder 1"/>
          <p:cNvSpPr>
            <a:spLocks noGrp="1"/>
          </p:cNvSpPr>
          <p:nvPr>
            <p:ph type="body"/>
          </p:nvPr>
        </p:nvSpPr>
        <p:spPr>
          <a:xfrm>
            <a:off x="685800" y="4343400"/>
            <a:ext cx="5486040" cy="4114440"/>
          </a:xfrm>
          <a:prstGeom prst="rect">
            <a:avLst/>
          </a:prstGeom>
        </p:spPr>
        <p:txBody>
          <a:bodyPr/>
          <a:p>
            <a:endParaRPr/>
          </a:p>
        </p:txBody>
      </p:sp>
      <p:sp>
        <p:nvSpPr>
          <p:cNvPr id="895" name="TextShape 2"/>
          <p:cNvSpPr txBox="1"/>
          <p:nvPr/>
        </p:nvSpPr>
        <p:spPr>
          <a:xfrm>
            <a:off x="3884760" y="8685360"/>
            <a:ext cx="2971440" cy="456840"/>
          </a:xfrm>
          <a:prstGeom prst="rect">
            <a:avLst/>
          </a:prstGeom>
        </p:spPr>
        <p:txBody>
          <a:bodyPr anchor="b"/>
          <a:p>
            <a:pPr algn="r">
              <a:lnSpc>
                <a:spcPct val="100000"/>
              </a:lnSpc>
            </a:pPr>
            <a:fld id="{665F0A00-7C73-4F8D-8AC3-83CB3B27012A}"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6" name="PlaceHolder 1"/>
          <p:cNvSpPr>
            <a:spLocks noGrp="1"/>
          </p:cNvSpPr>
          <p:nvPr>
            <p:ph type="body"/>
          </p:nvPr>
        </p:nvSpPr>
        <p:spPr>
          <a:xfrm>
            <a:off x="685800" y="4343400"/>
            <a:ext cx="5486040" cy="4114440"/>
          </a:xfrm>
          <a:prstGeom prst="rect">
            <a:avLst/>
          </a:prstGeom>
        </p:spPr>
        <p:txBody>
          <a:bodyPr/>
          <a:p>
            <a:endParaRPr/>
          </a:p>
        </p:txBody>
      </p:sp>
      <p:sp>
        <p:nvSpPr>
          <p:cNvPr id="897" name="TextShape 2"/>
          <p:cNvSpPr txBox="1"/>
          <p:nvPr/>
        </p:nvSpPr>
        <p:spPr>
          <a:xfrm>
            <a:off x="3884760" y="8685360"/>
            <a:ext cx="2971440" cy="456840"/>
          </a:xfrm>
          <a:prstGeom prst="rect">
            <a:avLst/>
          </a:prstGeom>
        </p:spPr>
        <p:txBody>
          <a:bodyPr anchor="b"/>
          <a:p>
            <a:pPr algn="r">
              <a:lnSpc>
                <a:spcPct val="100000"/>
              </a:lnSpc>
            </a:pPr>
            <a:fld id="{8EC4E518-9B8D-4960-95DA-A65A8DB95437}"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8" name="PlaceHolder 1"/>
          <p:cNvSpPr>
            <a:spLocks noGrp="1"/>
          </p:cNvSpPr>
          <p:nvPr>
            <p:ph type="body"/>
          </p:nvPr>
        </p:nvSpPr>
        <p:spPr>
          <a:xfrm>
            <a:off x="685800" y="4343400"/>
            <a:ext cx="5486040" cy="4114440"/>
          </a:xfrm>
          <a:prstGeom prst="rect">
            <a:avLst/>
          </a:prstGeom>
        </p:spPr>
        <p:txBody>
          <a:bodyPr/>
          <a:p>
            <a:endParaRPr/>
          </a:p>
        </p:txBody>
      </p:sp>
      <p:sp>
        <p:nvSpPr>
          <p:cNvPr id="899" name="TextShape 2"/>
          <p:cNvSpPr txBox="1"/>
          <p:nvPr/>
        </p:nvSpPr>
        <p:spPr>
          <a:xfrm>
            <a:off x="3884760" y="8685360"/>
            <a:ext cx="2971440" cy="456840"/>
          </a:xfrm>
          <a:prstGeom prst="rect">
            <a:avLst/>
          </a:prstGeom>
        </p:spPr>
        <p:txBody>
          <a:bodyPr anchor="b"/>
          <a:p>
            <a:pPr algn="r">
              <a:lnSpc>
                <a:spcPct val="100000"/>
              </a:lnSpc>
            </a:pPr>
            <a:fld id="{581DF348-15B6-450F-A4B2-C2E93353590C}"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0" name="PlaceHolder 1"/>
          <p:cNvSpPr>
            <a:spLocks noGrp="1"/>
          </p:cNvSpPr>
          <p:nvPr>
            <p:ph type="body"/>
          </p:nvPr>
        </p:nvSpPr>
        <p:spPr>
          <a:xfrm>
            <a:off x="685800" y="4343400"/>
            <a:ext cx="5486040" cy="4114440"/>
          </a:xfrm>
          <a:prstGeom prst="rect">
            <a:avLst/>
          </a:prstGeom>
        </p:spPr>
        <p:txBody>
          <a:bodyPr/>
          <a:p>
            <a:endParaRPr/>
          </a:p>
        </p:txBody>
      </p:sp>
      <p:sp>
        <p:nvSpPr>
          <p:cNvPr id="901" name="TextShape 2"/>
          <p:cNvSpPr txBox="1"/>
          <p:nvPr/>
        </p:nvSpPr>
        <p:spPr>
          <a:xfrm>
            <a:off x="3884760" y="8685360"/>
            <a:ext cx="2971440" cy="456840"/>
          </a:xfrm>
          <a:prstGeom prst="rect">
            <a:avLst/>
          </a:prstGeom>
        </p:spPr>
        <p:txBody>
          <a:bodyPr anchor="b"/>
          <a:p>
            <a:pPr algn="r">
              <a:lnSpc>
                <a:spcPct val="100000"/>
              </a:lnSpc>
            </a:pPr>
            <a:fld id="{D1B8AFA7-6637-49D5-B0A0-FFE23F1753AA}"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2"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mn-lt"/>
                <a:ea typeface="+mn-ea"/>
              </a:rPr>
              <a:t>For the processor-level evaluation of partitioning, we chose two applications of different criticality levels. The proposed scenario is two have two applications of dif- ferent safety and time criticality integrated onto the same processor. One application is the Mars Pathfinder Mission, mixed-criticality application with hard real-time tasks. </a:t>
            </a:r>
            <a:endParaRPr/>
          </a:p>
          <a:p>
            <a:r>
              <a:rPr lang="en-US" sz="1200">
                <a:solidFill>
                  <a:srgbClr val="000000"/>
                </a:solidFill>
                <a:latin typeface="+mn-lt"/>
                <a:ea typeface="+mn-ea"/>
              </a:rPr>
              <a:t> </a:t>
            </a:r>
            <a:endParaRPr/>
          </a:p>
          <a:p>
            <a:pPr>
              <a:lnSpc>
                <a:spcPct val="100000"/>
              </a:lnSpc>
            </a:pPr>
            <a:r>
              <a:rPr lang="en-US" sz="1200">
                <a:solidFill>
                  <a:srgbClr val="000000"/>
                </a:solidFill>
                <a:latin typeface="+mn-lt"/>
                <a:ea typeface="+mn-ea"/>
              </a:rPr>
              <a:t>The other application is non-critical; the controller for the Compositional Infrared Imaging Spectrometer (CIRIS), which is a Fourier Transform. The controller for CIRIS was developed during a research visit at JPL, NASA. The CIRIS tasks are soft real-time</a:t>
            </a:r>
            <a:endParaRPr/>
          </a:p>
          <a:p>
            <a:pPr>
              <a:lnSpc>
                <a:spcPct val="100000"/>
              </a:lnSpc>
            </a:pPr>
            <a:endParaRPr/>
          </a:p>
          <a:p>
            <a:pPr>
              <a:lnSpc>
                <a:spcPct val="100000"/>
              </a:lnSpc>
            </a:pPr>
            <a:r>
              <a:rPr lang="en-US" sz="1200">
                <a:solidFill>
                  <a:srgbClr val="000000"/>
                </a:solidFill>
                <a:latin typeface="+mn-lt"/>
                <a:ea typeface="+mn-ea"/>
              </a:rPr>
              <a:t>We proposed an extension to our processor level optimization, that takes into account soft real-time tasks, and we modified the cost function, to incorporate the qulity of service for these tasks. </a:t>
            </a:r>
            <a:endParaRPr/>
          </a:p>
        </p:txBody>
      </p:sp>
      <p:sp>
        <p:nvSpPr>
          <p:cNvPr id="903" name="TextShape 2"/>
          <p:cNvSpPr txBox="1"/>
          <p:nvPr/>
        </p:nvSpPr>
        <p:spPr>
          <a:xfrm>
            <a:off x="3884760" y="8685360"/>
            <a:ext cx="2971440" cy="456840"/>
          </a:xfrm>
          <a:prstGeom prst="rect">
            <a:avLst/>
          </a:prstGeom>
        </p:spPr>
        <p:txBody>
          <a:bodyPr anchor="b"/>
          <a:p>
            <a:pPr algn="r">
              <a:lnSpc>
                <a:spcPct val="100000"/>
              </a:lnSpc>
            </a:pPr>
            <a:fld id="{9FB43D2C-5472-49BB-81D3-FA7DA95B2B19}"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4" name="PlaceHolder 1"/>
          <p:cNvSpPr>
            <a:spLocks noGrp="1"/>
          </p:cNvSpPr>
          <p:nvPr>
            <p:ph type="body"/>
          </p:nvPr>
        </p:nvSpPr>
        <p:spPr>
          <a:xfrm>
            <a:off x="685800" y="4343400"/>
            <a:ext cx="5486040" cy="4114440"/>
          </a:xfrm>
          <a:prstGeom prst="rect">
            <a:avLst/>
          </a:prstGeom>
        </p:spPr>
        <p:txBody>
          <a:bodyPr/>
          <a:p>
            <a:r>
              <a:rPr lang="en-US" sz="2000">
                <a:latin typeface="Arial"/>
              </a:rPr>
              <a:t>ARINC 664 p7 specifies a full-duplex Ethernet network for aircraft data networks. </a:t>
            </a:r>
            <a:endParaRPr/>
          </a:p>
          <a:p>
            <a:r>
              <a:rPr lang="en-US" sz="2000">
                <a:latin typeface="Arial"/>
              </a:rPr>
              <a:t>It is composed of End – Systems connected by Network Switches and physical connections. </a:t>
            </a:r>
            <a:endParaRPr/>
          </a:p>
        </p:txBody>
      </p:sp>
      <p:sp>
        <p:nvSpPr>
          <p:cNvPr id="905" name="TextShape 2"/>
          <p:cNvSpPr txBox="1"/>
          <p:nvPr/>
        </p:nvSpPr>
        <p:spPr>
          <a:xfrm>
            <a:off x="3884760" y="8685360"/>
            <a:ext cx="2971440" cy="456840"/>
          </a:xfrm>
          <a:prstGeom prst="rect">
            <a:avLst/>
          </a:prstGeom>
        </p:spPr>
        <p:txBody>
          <a:bodyPr anchor="b"/>
          <a:p>
            <a:pPr algn="r">
              <a:lnSpc>
                <a:spcPct val="100000"/>
              </a:lnSpc>
            </a:pPr>
            <a:fld id="{7B9FDF6A-252C-416B-BCF6-24198088A86C}"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6" name="PlaceHolder 1"/>
          <p:cNvSpPr>
            <a:spLocks noGrp="1"/>
          </p:cNvSpPr>
          <p:nvPr>
            <p:ph type="body"/>
          </p:nvPr>
        </p:nvSpPr>
        <p:spPr>
          <a:xfrm>
            <a:off x="685800" y="4343400"/>
            <a:ext cx="5486040" cy="4114440"/>
          </a:xfrm>
          <a:prstGeom prst="rect">
            <a:avLst/>
          </a:prstGeom>
        </p:spPr>
        <p:txBody>
          <a:bodyPr/>
          <a:p>
            <a:r>
              <a:rPr lang="en-US" sz="2000">
                <a:latin typeface="Arial"/>
              </a:rPr>
              <a:t>Each End Systems consists of a Processing Element PE, containing a CPU, a a RAM and non-volatile memory, and a Network Interface Card</a:t>
            </a:r>
            <a:endParaRPr/>
          </a:p>
        </p:txBody>
      </p:sp>
      <p:sp>
        <p:nvSpPr>
          <p:cNvPr id="907" name="TextShape 2"/>
          <p:cNvSpPr txBox="1"/>
          <p:nvPr/>
        </p:nvSpPr>
        <p:spPr>
          <a:xfrm>
            <a:off x="3884760" y="8685360"/>
            <a:ext cx="2971440" cy="456840"/>
          </a:xfrm>
          <a:prstGeom prst="rect">
            <a:avLst/>
          </a:prstGeom>
        </p:spPr>
        <p:txBody>
          <a:bodyPr anchor="b"/>
          <a:p>
            <a:pPr algn="r">
              <a:lnSpc>
                <a:spcPct val="100000"/>
              </a:lnSpc>
            </a:pPr>
            <a:fld id="{78635F6D-7486-4CBD-B2BE-518EC813B006}"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8" name="PlaceHolder 1"/>
          <p:cNvSpPr>
            <a:spLocks noGrp="1"/>
          </p:cNvSpPr>
          <p:nvPr>
            <p:ph type="body"/>
          </p:nvPr>
        </p:nvSpPr>
        <p:spPr>
          <a:xfrm>
            <a:off x="685800" y="4343400"/>
            <a:ext cx="5486040" cy="4114440"/>
          </a:xfrm>
          <a:prstGeom prst="rect">
            <a:avLst/>
          </a:prstGeom>
        </p:spPr>
        <p:txBody>
          <a:bodyPr/>
          <a:p>
            <a:r>
              <a:rPr lang="en-US" sz="2000">
                <a:latin typeface="Arial"/>
              </a:rPr>
              <a:t>In half-duplex implementations, frame collision is unavoidable, leading to unbounded transmission times. </a:t>
            </a:r>
            <a:endParaRPr/>
          </a:p>
          <a:p>
            <a:r>
              <a:rPr lang="en-US" sz="2000">
                <a:latin typeface="Arial"/>
              </a:rPr>
              <a:t>ARIC 664p7 is a full-duplex network, thus allows simultaneous communication in both directions, collisions-free.</a:t>
            </a:r>
            <a:endParaRPr/>
          </a:p>
        </p:txBody>
      </p:sp>
      <p:sp>
        <p:nvSpPr>
          <p:cNvPr id="909" name="TextShape 2"/>
          <p:cNvSpPr txBox="1"/>
          <p:nvPr/>
        </p:nvSpPr>
        <p:spPr>
          <a:xfrm>
            <a:off x="3884760" y="8685360"/>
            <a:ext cx="2971440" cy="456840"/>
          </a:xfrm>
          <a:prstGeom prst="rect">
            <a:avLst/>
          </a:prstGeom>
        </p:spPr>
        <p:txBody>
          <a:bodyPr anchor="b"/>
          <a:p>
            <a:pPr algn="r">
              <a:lnSpc>
                <a:spcPct val="100000"/>
              </a:lnSpc>
            </a:pPr>
            <a:fld id="{EF96CEEB-6134-4B0B-9DA2-CB39BD31A3FF}"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0" name="PlaceHolder 1"/>
          <p:cNvSpPr>
            <a:spLocks noGrp="1"/>
          </p:cNvSpPr>
          <p:nvPr>
            <p:ph type="body"/>
          </p:nvPr>
        </p:nvSpPr>
        <p:spPr>
          <a:xfrm>
            <a:off x="685800" y="4343400"/>
            <a:ext cx="5486040" cy="4114440"/>
          </a:xfrm>
          <a:prstGeom prst="rect">
            <a:avLst/>
          </a:prstGeom>
        </p:spPr>
        <p:txBody>
          <a:bodyPr/>
          <a:p>
            <a:pPr>
              <a:lnSpc>
                <a:spcPct val="100000"/>
              </a:lnSpc>
            </a:pPr>
            <a:r>
              <a:rPr lang="en-US" sz="2000">
                <a:latin typeface="Arial"/>
              </a:rPr>
              <a:t>The Ethernet protocol does not offer separation between messages of different criticalities. ARINC 664p7 manages this through the concept of Virtual Links, by emulating point-to-point connectivity over the network. The virtual link is defined as the “logical unidirectional connection from one source system to one or more destination end systems”. Thus the virtual link is a directed tree, with the sender as a root, and the receivers as leaf. Each virtual link is composed of a set of dataflow paths, one such dataflow path for each root-leaf connection. </a:t>
            </a:r>
            <a:endParaRPr/>
          </a:p>
          <a:p>
            <a:pPr>
              <a:lnSpc>
                <a:spcPct val="100000"/>
              </a:lnSpc>
            </a:pPr>
            <a:endParaRPr/>
          </a:p>
          <a:p>
            <a:pPr>
              <a:lnSpc>
                <a:spcPct val="100000"/>
              </a:lnSpc>
            </a:pPr>
            <a:r>
              <a:rPr lang="en-US" sz="2000">
                <a:latin typeface="Arial"/>
              </a:rPr>
              <a:t>One virtual link is assigned to one message only. </a:t>
            </a:r>
            <a:endParaRPr/>
          </a:p>
          <a:p>
            <a:pPr>
              <a:lnSpc>
                <a:spcPct val="100000"/>
              </a:lnSpc>
            </a:pPr>
            <a:r>
              <a:rPr lang="en-US" sz="2000">
                <a:latin typeface="Arial"/>
              </a:rPr>
              <a:t>By using virtual links, the highly critical message m1 is separated from the non-critical message m2. </a:t>
            </a:r>
            <a:endParaRPr/>
          </a:p>
          <a:p>
            <a:pPr>
              <a:lnSpc>
                <a:spcPct val="100000"/>
              </a:lnSpc>
            </a:pPr>
            <a:endParaRPr/>
          </a:p>
          <a:p>
            <a:pPr>
              <a:lnSpc>
                <a:spcPct val="100000"/>
              </a:lnSpc>
            </a:pPr>
            <a:r>
              <a:rPr lang="en-US" sz="2000">
                <a:latin typeface="Arial"/>
              </a:rPr>
              <a:t>Let’s assume we have 2 applications, A1 and A2.</a:t>
            </a:r>
            <a:endParaRPr/>
          </a:p>
        </p:txBody>
      </p:sp>
      <p:sp>
        <p:nvSpPr>
          <p:cNvPr id="911" name="TextShape 2"/>
          <p:cNvSpPr txBox="1"/>
          <p:nvPr/>
        </p:nvSpPr>
        <p:spPr>
          <a:xfrm>
            <a:off x="3884760" y="8685360"/>
            <a:ext cx="2971440" cy="456840"/>
          </a:xfrm>
          <a:prstGeom prst="rect">
            <a:avLst/>
          </a:prstGeom>
        </p:spPr>
        <p:txBody>
          <a:bodyPr anchor="b"/>
          <a:p>
            <a:pPr algn="r">
              <a:lnSpc>
                <a:spcPct val="100000"/>
              </a:lnSpc>
            </a:pPr>
            <a:fld id="{12B85A57-DCE7-46D6-BDD9-482C71A8D539}" type="slidenum">
              <a:rPr lang="en-US" sz="1200">
                <a:solidFill>
                  <a:srgbClr val="000000"/>
                </a:solidFill>
                <a:latin typeface="+mn-lt"/>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2" name="PlaceHolder 1"/>
          <p:cNvSpPr>
            <a:spLocks noGrp="1"/>
          </p:cNvSpPr>
          <p:nvPr>
            <p:ph type="body"/>
          </p:nvPr>
        </p:nvSpPr>
        <p:spPr>
          <a:xfrm>
            <a:off x="685800" y="4343400"/>
            <a:ext cx="5486040" cy="4114440"/>
          </a:xfrm>
          <a:prstGeom prst="rect">
            <a:avLst/>
          </a:prstGeom>
        </p:spPr>
        <p:txBody>
          <a:bodyPr/>
          <a:p>
            <a:r>
              <a:rPr lang="en-US" sz="2000">
                <a:latin typeface="Arial"/>
              </a:rPr>
              <a:t>T1 of A1 sends m1 to T2 and T3 on vl1.</a:t>
            </a:r>
            <a:endParaRPr/>
          </a:p>
          <a:p>
            <a:r>
              <a:rPr lang="en-US" sz="2000">
                <a:latin typeface="Arial"/>
              </a:rPr>
              <a:t>vl1 is composed of dataflow paths dp1 and dp2, where dp1 is connecting ES1 to ES3 and dp2 is connecting ES1 to ES4. </a:t>
            </a:r>
            <a:endParaRPr/>
          </a:p>
        </p:txBody>
      </p:sp>
      <p:sp>
        <p:nvSpPr>
          <p:cNvPr id="913" name="TextShape 2"/>
          <p:cNvSpPr txBox="1"/>
          <p:nvPr/>
        </p:nvSpPr>
        <p:spPr>
          <a:xfrm>
            <a:off x="3884760" y="8685360"/>
            <a:ext cx="2971440" cy="456840"/>
          </a:xfrm>
          <a:prstGeom prst="rect">
            <a:avLst/>
          </a:prstGeom>
        </p:spPr>
        <p:txBody>
          <a:bodyPr anchor="b"/>
          <a:p>
            <a:pPr algn="r">
              <a:lnSpc>
                <a:spcPct val="100000"/>
              </a:lnSpc>
            </a:pPr>
            <a:fld id="{5B6DB541-92BB-47AA-ABD5-7EC88CDC58D0}" type="slidenum">
              <a:rPr lang="en-US" sz="1200">
                <a:solidFill>
                  <a:srgbClr val="000000"/>
                </a:solidFill>
                <a:latin typeface="+mn-lt"/>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4" name="PlaceHolder 1"/>
          <p:cNvSpPr>
            <a:spLocks noGrp="1"/>
          </p:cNvSpPr>
          <p:nvPr>
            <p:ph type="body"/>
          </p:nvPr>
        </p:nvSpPr>
        <p:spPr>
          <a:xfrm>
            <a:off x="685800" y="4343400"/>
            <a:ext cx="5486040" cy="4114440"/>
          </a:xfrm>
          <a:prstGeom prst="rect">
            <a:avLst/>
          </a:prstGeom>
        </p:spPr>
        <p:txBody>
          <a:bodyPr/>
          <a:p>
            <a:endParaRPr/>
          </a:p>
        </p:txBody>
      </p:sp>
      <p:sp>
        <p:nvSpPr>
          <p:cNvPr id="915" name="TextShape 2"/>
          <p:cNvSpPr txBox="1"/>
          <p:nvPr/>
        </p:nvSpPr>
        <p:spPr>
          <a:xfrm>
            <a:off x="3884760" y="8685360"/>
            <a:ext cx="2971440" cy="456840"/>
          </a:xfrm>
          <a:prstGeom prst="rect">
            <a:avLst/>
          </a:prstGeom>
        </p:spPr>
        <p:txBody>
          <a:bodyPr anchor="b"/>
          <a:p>
            <a:pPr algn="r">
              <a:lnSpc>
                <a:spcPct val="100000"/>
              </a:lnSpc>
            </a:pPr>
            <a:fld id="{3F02470C-70A8-4A27-AAC7-649E3162465D}" type="slidenum">
              <a:rPr lang="en-US" sz="1200">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0" name="PlaceHolder 1"/>
          <p:cNvSpPr>
            <a:spLocks noGrp="1"/>
          </p:cNvSpPr>
          <p:nvPr>
            <p:ph type="body"/>
          </p:nvPr>
        </p:nvSpPr>
        <p:spPr>
          <a:xfrm>
            <a:off x="685800" y="4343400"/>
            <a:ext cx="5486040" cy="4114440"/>
          </a:xfrm>
          <a:prstGeom prst="rect">
            <a:avLst/>
          </a:prstGeom>
        </p:spPr>
        <p:txBody>
          <a:bodyPr/>
          <a:p>
            <a:endParaRPr/>
          </a:p>
          <a:p>
            <a:r>
              <a:rPr lang="en-US" sz="1200">
                <a:solidFill>
                  <a:srgbClr val="000000"/>
                </a:solidFill>
                <a:latin typeface="+mn-lt"/>
                <a:ea typeface="+mn-ea"/>
              </a:rPr>
              <a:t>Most people, when they think of computing devices, they think only of desktop and portable computer. But only 2% of the manufactured microprocessors are used in such general purpose computers. The rest of 98% are used in embedded systems. </a:t>
            </a:r>
            <a:endParaRPr/>
          </a:p>
          <a:p>
            <a:r>
              <a:rPr lang="en-US" sz="1200">
                <a:solidFill>
                  <a:srgbClr val="000000"/>
                </a:solidFill>
                <a:latin typeface="+mn-lt"/>
                <a:ea typeface="+mn-ea"/>
              </a:rPr>
              <a:t>An </a:t>
            </a:r>
            <a:r>
              <a:rPr i="1" lang="en-US" sz="1200">
                <a:solidFill>
                  <a:srgbClr val="000000"/>
                </a:solidFill>
                <a:latin typeface="+mn-lt"/>
                <a:ea typeface="+mn-ea"/>
              </a:rPr>
              <a:t>embedded system </a:t>
            </a:r>
            <a:r>
              <a:rPr lang="en-US" sz="1200">
                <a:solidFill>
                  <a:srgbClr val="000000"/>
                </a:solidFill>
                <a:latin typeface="+mn-lt"/>
                <a:ea typeface="+mn-ea"/>
              </a:rPr>
              <a:t>is a computer-based system embedded in a larger system that it controls, repeatedly carrying out a particular function and not designed to be programmed by the end user in the same way that a personal computer (PC) is.</a:t>
            </a:r>
            <a:endParaRPr/>
          </a:p>
          <a:p>
            <a:endParaRPr/>
          </a:p>
          <a:p>
            <a:pPr>
              <a:lnSpc>
                <a:spcPct val="100000"/>
              </a:lnSpc>
            </a:pPr>
            <a:r>
              <a:rPr lang="en-US" sz="1200">
                <a:solidFill>
                  <a:srgbClr val="000000"/>
                </a:solidFill>
                <a:latin typeface="+mn-lt"/>
                <a:ea typeface="+mn-ea"/>
              </a:rPr>
              <a:t>Many embedded systems are </a:t>
            </a:r>
            <a:r>
              <a:rPr i="1" lang="en-US" sz="1200">
                <a:solidFill>
                  <a:srgbClr val="000000"/>
                </a:solidFill>
                <a:latin typeface="+mn-lt"/>
                <a:ea typeface="+mn-ea"/>
              </a:rPr>
              <a:t>real-time systems</a:t>
            </a:r>
            <a:r>
              <a:rPr lang="en-US" sz="1200">
                <a:solidFill>
                  <a:srgbClr val="000000"/>
                </a:solidFill>
                <a:latin typeface="+mn-lt"/>
                <a:ea typeface="+mn-ea"/>
              </a:rPr>
              <a:t>, in which “the correctness of the system behavior depends not only on the logical results of the computations, but also on the physical time when these results are produced” </a:t>
            </a:r>
            <a:endParaRPr/>
          </a:p>
          <a:p>
            <a:pPr>
              <a:lnSpc>
                <a:spcPct val="100000"/>
              </a:lnSpc>
            </a:pPr>
            <a:r>
              <a:rPr lang="en-US" sz="1200">
                <a:solidFill>
                  <a:srgbClr val="000000"/>
                </a:solidFill>
                <a:latin typeface="+mn-lt"/>
                <a:ea typeface="+mn-ea"/>
              </a:rPr>
              <a:t>One key characteristic of any real-time system is its </a:t>
            </a:r>
            <a:r>
              <a:rPr i="1" lang="en-US" sz="1200">
                <a:solidFill>
                  <a:srgbClr val="000000"/>
                </a:solidFill>
                <a:latin typeface="+mn-lt"/>
                <a:ea typeface="+mn-ea"/>
              </a:rPr>
              <a:t>deadline</a:t>
            </a:r>
            <a:r>
              <a:rPr lang="en-US" sz="1200">
                <a:solidFill>
                  <a:srgbClr val="000000"/>
                </a:solidFill>
                <a:latin typeface="+mn-lt"/>
                <a:ea typeface="+mn-ea"/>
              </a:rPr>
              <a:t>, which is the latest time instant when the system must complete its execution, or a result must be produced. Depending on the consequences of missing the deadline, real-time systems can be </a:t>
            </a:r>
            <a:r>
              <a:rPr i="1" lang="en-US" sz="1200">
                <a:solidFill>
                  <a:srgbClr val="000000"/>
                </a:solidFill>
                <a:latin typeface="+mn-lt"/>
                <a:ea typeface="+mn-ea"/>
              </a:rPr>
              <a:t>soft </a:t>
            </a:r>
            <a:r>
              <a:rPr lang="en-US" sz="1200">
                <a:solidFill>
                  <a:srgbClr val="000000"/>
                </a:solidFill>
                <a:latin typeface="+mn-lt"/>
                <a:ea typeface="+mn-ea"/>
              </a:rPr>
              <a:t>or </a:t>
            </a:r>
            <a:r>
              <a:rPr i="1" lang="en-US" sz="1200">
                <a:solidFill>
                  <a:srgbClr val="000000"/>
                </a:solidFill>
                <a:latin typeface="+mn-lt"/>
                <a:ea typeface="+mn-ea"/>
              </a:rPr>
              <a:t>hard</a:t>
            </a:r>
            <a:r>
              <a:rPr lang="en-US" sz="1200">
                <a:solidFill>
                  <a:srgbClr val="000000"/>
                </a:solidFill>
                <a:latin typeface="+mn-lt"/>
                <a:ea typeface="+mn-ea"/>
              </a:rPr>
              <a:t>. </a:t>
            </a:r>
            <a:r>
              <a:rPr i="1" lang="en-US" sz="1200">
                <a:solidFill>
                  <a:srgbClr val="000000"/>
                </a:solidFill>
                <a:latin typeface="+mn-lt"/>
                <a:ea typeface="+mn-ea"/>
              </a:rPr>
              <a:t>Soft real-time systems </a:t>
            </a:r>
            <a:r>
              <a:rPr lang="en-US" sz="1200">
                <a:solidFill>
                  <a:srgbClr val="000000"/>
                </a:solidFill>
                <a:latin typeface="+mn-lt"/>
                <a:ea typeface="+mn-ea"/>
              </a:rPr>
              <a:t>can miss the deadlines once in a while, as the system will still function, but with degraded service. Example of such systems are home entertainment systems and mobile phones. In </a:t>
            </a:r>
            <a:r>
              <a:rPr i="1" lang="en-US" sz="1200">
                <a:solidFill>
                  <a:srgbClr val="000000"/>
                </a:solidFill>
                <a:latin typeface="+mn-lt"/>
                <a:ea typeface="+mn-ea"/>
              </a:rPr>
              <a:t>hard real-time systems</a:t>
            </a:r>
            <a:r>
              <a:rPr lang="en-US" sz="1200">
                <a:solidFill>
                  <a:srgbClr val="000000"/>
                </a:solidFill>
                <a:latin typeface="+mn-lt"/>
                <a:ea typeface="+mn-ea"/>
              </a:rPr>
              <a:t>, missing a deadline will lead to the failure of the system. </a:t>
            </a:r>
            <a:endParaRPr/>
          </a:p>
          <a:p>
            <a:pPr>
              <a:lnSpc>
                <a:spcPct val="100000"/>
              </a:lnSpc>
            </a:pPr>
            <a:endParaRPr/>
          </a:p>
          <a:p>
            <a:pPr>
              <a:lnSpc>
                <a:spcPct val="100000"/>
              </a:lnSpc>
            </a:pPr>
            <a:endParaRPr/>
          </a:p>
        </p:txBody>
      </p:sp>
      <p:sp>
        <p:nvSpPr>
          <p:cNvPr id="881" name="TextShape 2"/>
          <p:cNvSpPr txBox="1"/>
          <p:nvPr/>
        </p:nvSpPr>
        <p:spPr>
          <a:xfrm>
            <a:off x="3884760" y="8685360"/>
            <a:ext cx="2971440" cy="456840"/>
          </a:xfrm>
          <a:prstGeom prst="rect">
            <a:avLst/>
          </a:prstGeom>
        </p:spPr>
        <p:txBody>
          <a:bodyPr anchor="b"/>
          <a:p>
            <a:pPr algn="r">
              <a:lnSpc>
                <a:spcPct val="100000"/>
              </a:lnSpc>
            </a:pPr>
            <a:fld id="{C4342A50-03BF-496A-A877-6D827A45AB93}"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6" name="PlaceHolder 1"/>
          <p:cNvSpPr>
            <a:spLocks noGrp="1"/>
          </p:cNvSpPr>
          <p:nvPr>
            <p:ph type="body"/>
          </p:nvPr>
        </p:nvSpPr>
        <p:spPr>
          <a:xfrm>
            <a:off x="685800" y="4343400"/>
            <a:ext cx="5486040" cy="4114440"/>
          </a:xfrm>
          <a:prstGeom prst="rect">
            <a:avLst/>
          </a:prstGeom>
        </p:spPr>
        <p:txBody>
          <a:bodyPr/>
          <a:p>
            <a:endParaRPr/>
          </a:p>
        </p:txBody>
      </p:sp>
      <p:sp>
        <p:nvSpPr>
          <p:cNvPr id="917" name="TextShape 2"/>
          <p:cNvSpPr txBox="1"/>
          <p:nvPr/>
        </p:nvSpPr>
        <p:spPr>
          <a:xfrm>
            <a:off x="3884760" y="8685360"/>
            <a:ext cx="2971440" cy="456840"/>
          </a:xfrm>
          <a:prstGeom prst="rect">
            <a:avLst/>
          </a:prstGeom>
        </p:spPr>
        <p:txBody>
          <a:bodyPr anchor="b"/>
          <a:p>
            <a:pPr algn="r">
              <a:lnSpc>
                <a:spcPct val="100000"/>
              </a:lnSpc>
            </a:pPr>
            <a:fld id="{5B31573F-E781-4724-8E61-66F9042D719E}" type="slidenum">
              <a:rPr lang="en-US" sz="1200">
                <a:solidFill>
                  <a:srgbClr val="000000"/>
                </a:solidFill>
                <a:latin typeface="+mn-lt"/>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8" name="PlaceHolder 1"/>
          <p:cNvSpPr>
            <a:spLocks noGrp="1"/>
          </p:cNvSpPr>
          <p:nvPr>
            <p:ph type="body"/>
          </p:nvPr>
        </p:nvSpPr>
        <p:spPr>
          <a:xfrm>
            <a:off x="685800" y="4343400"/>
            <a:ext cx="5486040" cy="4114440"/>
          </a:xfrm>
          <a:prstGeom prst="rect">
            <a:avLst/>
          </a:prstGeom>
        </p:spPr>
        <p:txBody>
          <a:bodyPr/>
          <a:p>
            <a:endParaRPr/>
          </a:p>
        </p:txBody>
      </p:sp>
      <p:sp>
        <p:nvSpPr>
          <p:cNvPr id="919" name="TextShape 2"/>
          <p:cNvSpPr txBox="1"/>
          <p:nvPr/>
        </p:nvSpPr>
        <p:spPr>
          <a:xfrm>
            <a:off x="3884760" y="8685360"/>
            <a:ext cx="2971440" cy="456840"/>
          </a:xfrm>
          <a:prstGeom prst="rect">
            <a:avLst/>
          </a:prstGeom>
        </p:spPr>
        <p:txBody>
          <a:bodyPr anchor="b"/>
          <a:p>
            <a:pPr algn="r">
              <a:lnSpc>
                <a:spcPct val="100000"/>
              </a:lnSpc>
            </a:pPr>
            <a:fld id="{C4801F9A-9749-4C07-AAA9-D9BD90DFFC77}" type="slidenum">
              <a:rPr lang="en-US" sz="1200">
                <a:solidFill>
                  <a:srgbClr val="000000"/>
                </a:solidFill>
                <a:latin typeface="+mn-lt"/>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0" name="PlaceHolder 1"/>
          <p:cNvSpPr>
            <a:spLocks noGrp="1"/>
          </p:cNvSpPr>
          <p:nvPr>
            <p:ph type="body"/>
          </p:nvPr>
        </p:nvSpPr>
        <p:spPr>
          <a:xfrm>
            <a:off x="685800" y="4343400"/>
            <a:ext cx="5486040" cy="4114440"/>
          </a:xfrm>
          <a:prstGeom prst="rect">
            <a:avLst/>
          </a:prstGeom>
        </p:spPr>
        <p:txBody>
          <a:bodyPr/>
          <a:p>
            <a:endParaRPr/>
          </a:p>
        </p:txBody>
      </p:sp>
      <p:sp>
        <p:nvSpPr>
          <p:cNvPr id="921" name="TextShape 2"/>
          <p:cNvSpPr txBox="1"/>
          <p:nvPr/>
        </p:nvSpPr>
        <p:spPr>
          <a:xfrm>
            <a:off x="3884760" y="8685360"/>
            <a:ext cx="2971440" cy="456840"/>
          </a:xfrm>
          <a:prstGeom prst="rect">
            <a:avLst/>
          </a:prstGeom>
        </p:spPr>
        <p:txBody>
          <a:bodyPr anchor="b"/>
          <a:p>
            <a:pPr algn="r">
              <a:lnSpc>
                <a:spcPct val="100000"/>
              </a:lnSpc>
            </a:pPr>
            <a:fld id="{94E2995F-F1D9-469F-B41C-6847F8A1D1EB}" type="slidenum">
              <a:rPr lang="en-US" sz="1200">
                <a:solidFill>
                  <a:srgbClr val="000000"/>
                </a:solidFill>
                <a:latin typeface="+mn-lt"/>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2" name="PlaceHolder 1"/>
          <p:cNvSpPr>
            <a:spLocks noGrp="1"/>
          </p:cNvSpPr>
          <p:nvPr>
            <p:ph type="body"/>
          </p:nvPr>
        </p:nvSpPr>
        <p:spPr>
          <a:xfrm>
            <a:off x="685800" y="4343400"/>
            <a:ext cx="5486040" cy="4114440"/>
          </a:xfrm>
          <a:prstGeom prst="rect">
            <a:avLst/>
          </a:prstGeom>
        </p:spPr>
        <p:txBody>
          <a:bodyPr/>
          <a:p>
            <a:endParaRPr/>
          </a:p>
        </p:txBody>
      </p:sp>
      <p:sp>
        <p:nvSpPr>
          <p:cNvPr id="923" name="TextShape 2"/>
          <p:cNvSpPr txBox="1"/>
          <p:nvPr/>
        </p:nvSpPr>
        <p:spPr>
          <a:xfrm>
            <a:off x="3884760" y="8685360"/>
            <a:ext cx="2971440" cy="456840"/>
          </a:xfrm>
          <a:prstGeom prst="rect">
            <a:avLst/>
          </a:prstGeom>
        </p:spPr>
        <p:txBody>
          <a:bodyPr anchor="b"/>
          <a:p>
            <a:pPr algn="r">
              <a:lnSpc>
                <a:spcPct val="100000"/>
              </a:lnSpc>
            </a:pPr>
            <a:fld id="{89B165DD-DBF0-4DEF-91D6-DEA3682281BE}" type="slidenum">
              <a:rPr lang="en-US" sz="1200">
                <a:solidFill>
                  <a:srgbClr val="000000"/>
                </a:solidFill>
                <a:latin typeface="+mn-lt"/>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4" name="PlaceHolder 1"/>
          <p:cNvSpPr>
            <a:spLocks noGrp="1"/>
          </p:cNvSpPr>
          <p:nvPr>
            <p:ph type="body"/>
          </p:nvPr>
        </p:nvSpPr>
        <p:spPr>
          <a:xfrm>
            <a:off x="685800" y="4343400"/>
            <a:ext cx="5486040" cy="4114440"/>
          </a:xfrm>
          <a:prstGeom prst="rect">
            <a:avLst/>
          </a:prstGeom>
        </p:spPr>
        <p:txBody>
          <a:bodyPr/>
          <a:p>
            <a:endParaRPr/>
          </a:p>
        </p:txBody>
      </p:sp>
      <p:sp>
        <p:nvSpPr>
          <p:cNvPr id="925" name="TextShape 2"/>
          <p:cNvSpPr txBox="1"/>
          <p:nvPr/>
        </p:nvSpPr>
        <p:spPr>
          <a:xfrm>
            <a:off x="3884760" y="8685360"/>
            <a:ext cx="2971440" cy="456840"/>
          </a:xfrm>
          <a:prstGeom prst="rect">
            <a:avLst/>
          </a:prstGeom>
        </p:spPr>
        <p:txBody>
          <a:bodyPr anchor="b"/>
          <a:p>
            <a:pPr algn="r">
              <a:lnSpc>
                <a:spcPct val="100000"/>
              </a:lnSpc>
            </a:pPr>
            <a:fld id="{80D4EB83-ACA0-4F8B-B49E-19EC01BA93A7}" type="slidenum">
              <a:rPr lang="en-US" sz="1200">
                <a:solidFill>
                  <a:srgbClr val="000000"/>
                </a:solidFill>
                <a:latin typeface="+mn-lt"/>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6"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mn-lt"/>
                <a:ea typeface="+mn-ea"/>
              </a:rPr>
              <a:t>Rerouting the RC frame </a:t>
            </a:r>
            <a:r>
              <a:rPr i="1" lang="en-US" sz="1200">
                <a:solidFill>
                  <a:srgbClr val="000000"/>
                </a:solidFill>
                <a:latin typeface="+mn-lt"/>
                <a:ea typeface="+mn-ea"/>
              </a:rPr>
              <a:t>f</a:t>
            </a:r>
            <a:r>
              <a:rPr lang="en-US" sz="1200">
                <a:solidFill>
                  <a:srgbClr val="000000"/>
                </a:solidFill>
                <a:latin typeface="+mn-lt"/>
                <a:ea typeface="+mn-ea"/>
              </a:rPr>
              <a:t>7 is an alternative to obtain a schedulable solution </a:t>
            </a:r>
            <a:endParaRPr/>
          </a:p>
        </p:txBody>
      </p:sp>
      <p:sp>
        <p:nvSpPr>
          <p:cNvPr id="927" name="TextShape 2"/>
          <p:cNvSpPr txBox="1"/>
          <p:nvPr/>
        </p:nvSpPr>
        <p:spPr>
          <a:xfrm>
            <a:off x="3884760" y="8685360"/>
            <a:ext cx="2971440" cy="456840"/>
          </a:xfrm>
          <a:prstGeom prst="rect">
            <a:avLst/>
          </a:prstGeom>
        </p:spPr>
        <p:txBody>
          <a:bodyPr anchor="b"/>
          <a:p>
            <a:pPr algn="r">
              <a:lnSpc>
                <a:spcPct val="100000"/>
              </a:lnSpc>
            </a:pPr>
            <a:fld id="{BDD73293-C729-4B48-8C71-AB75EF81D484}" type="slidenum">
              <a:rPr lang="en-US" sz="1200">
                <a:solidFill>
                  <a:srgbClr val="000000"/>
                </a:solidFill>
                <a:latin typeface="+mn-lt"/>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8" name="PlaceHolder 1"/>
          <p:cNvSpPr>
            <a:spLocks noGrp="1"/>
          </p:cNvSpPr>
          <p:nvPr>
            <p:ph type="body"/>
          </p:nvPr>
        </p:nvSpPr>
        <p:spPr>
          <a:xfrm>
            <a:off x="685800" y="4343400"/>
            <a:ext cx="5486040" cy="4114440"/>
          </a:xfrm>
          <a:prstGeom prst="rect">
            <a:avLst/>
          </a:prstGeom>
        </p:spPr>
        <p:txBody>
          <a:bodyPr/>
          <a:p>
            <a:endParaRPr/>
          </a:p>
        </p:txBody>
      </p:sp>
      <p:sp>
        <p:nvSpPr>
          <p:cNvPr id="929" name="TextShape 2"/>
          <p:cNvSpPr txBox="1"/>
          <p:nvPr/>
        </p:nvSpPr>
        <p:spPr>
          <a:xfrm>
            <a:off x="3884760" y="8685360"/>
            <a:ext cx="2971440" cy="456840"/>
          </a:xfrm>
          <a:prstGeom prst="rect">
            <a:avLst/>
          </a:prstGeom>
        </p:spPr>
        <p:txBody>
          <a:bodyPr anchor="b"/>
          <a:p>
            <a:pPr algn="r">
              <a:lnSpc>
                <a:spcPct val="100000"/>
              </a:lnSpc>
            </a:pPr>
            <a:fld id="{C1884C8D-993E-4D83-A29E-7E6DD49C6BFC}" type="slidenum">
              <a:rPr lang="en-US" sz="1200">
                <a:solidFill>
                  <a:srgbClr val="000000"/>
                </a:solidFill>
                <a:latin typeface="+mn-lt"/>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0" name="PlaceHolder 1"/>
          <p:cNvSpPr>
            <a:spLocks noGrp="1"/>
          </p:cNvSpPr>
          <p:nvPr>
            <p:ph type="body"/>
          </p:nvPr>
        </p:nvSpPr>
        <p:spPr>
          <a:xfrm>
            <a:off x="685800" y="4343400"/>
            <a:ext cx="5486040" cy="4114440"/>
          </a:xfrm>
          <a:prstGeom prst="rect">
            <a:avLst/>
          </a:prstGeom>
        </p:spPr>
        <p:txBody>
          <a:bodyPr/>
          <a:p>
            <a:endParaRPr/>
          </a:p>
        </p:txBody>
      </p:sp>
      <p:sp>
        <p:nvSpPr>
          <p:cNvPr id="931" name="TextShape 2"/>
          <p:cNvSpPr txBox="1"/>
          <p:nvPr/>
        </p:nvSpPr>
        <p:spPr>
          <a:xfrm>
            <a:off x="3884760" y="8685360"/>
            <a:ext cx="2971440" cy="456840"/>
          </a:xfrm>
          <a:prstGeom prst="rect">
            <a:avLst/>
          </a:prstGeom>
        </p:spPr>
        <p:txBody>
          <a:bodyPr anchor="b"/>
          <a:p>
            <a:pPr algn="r">
              <a:lnSpc>
                <a:spcPct val="100000"/>
              </a:lnSpc>
            </a:pPr>
            <a:fld id="{FDC397E2-4E40-4309-BFA4-2E40E2F34B49}" type="slidenum">
              <a:rPr lang="en-US" sz="1200">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2" name="PlaceHolder 1"/>
          <p:cNvSpPr>
            <a:spLocks noGrp="1"/>
          </p:cNvSpPr>
          <p:nvPr>
            <p:ph type="body"/>
          </p:nvPr>
        </p:nvSpPr>
        <p:spPr>
          <a:xfrm>
            <a:off x="685800" y="4343400"/>
            <a:ext cx="5486040" cy="4114440"/>
          </a:xfrm>
          <a:prstGeom prst="rect">
            <a:avLst/>
          </a:prstGeom>
        </p:spPr>
        <p:txBody>
          <a:bodyPr/>
          <a:p>
            <a:r>
              <a:rPr lang="en-US" sz="2000">
                <a:latin typeface="Arial"/>
              </a:rPr>
              <a:t>This thesis is focused on safety- and mixed-criticality real-time systems</a:t>
            </a:r>
            <a:endParaRPr/>
          </a:p>
          <a:p>
            <a:pPr>
              <a:lnSpc>
                <a:spcPct val="100000"/>
              </a:lnSpc>
            </a:pPr>
            <a:endParaRPr/>
          </a:p>
          <a:p>
            <a:pPr>
              <a:lnSpc>
                <a:spcPct val="100000"/>
              </a:lnSpc>
            </a:pPr>
            <a:r>
              <a:rPr lang="en-US" sz="1200">
                <a:solidFill>
                  <a:srgbClr val="000000"/>
                </a:solidFill>
                <a:latin typeface="+mn-lt"/>
                <a:ea typeface="+mn-ea"/>
              </a:rPr>
              <a:t>A </a:t>
            </a:r>
            <a:r>
              <a:rPr i="1" lang="en-US" sz="1200">
                <a:solidFill>
                  <a:srgbClr val="000000"/>
                </a:solidFill>
                <a:latin typeface="+mn-lt"/>
                <a:ea typeface="+mn-ea"/>
              </a:rPr>
              <a:t>safety-critical system </a:t>
            </a:r>
            <a:r>
              <a:rPr lang="en-US" sz="1200">
                <a:solidFill>
                  <a:srgbClr val="000000"/>
                </a:solidFill>
                <a:latin typeface="+mn-lt"/>
                <a:ea typeface="+mn-ea"/>
              </a:rPr>
              <a:t>is a system whose failure might endanger human life or the environment. Safety-critical systems have to be certified. There are several criticality levels, called SILs, which dictate the development processes and certification procedures that have to be followed.</a:t>
            </a:r>
            <a:endParaRPr/>
          </a:p>
          <a:p>
            <a:pPr>
              <a:lnSpc>
                <a:spcPct val="100000"/>
              </a:lnSpc>
            </a:pPr>
            <a:endParaRPr/>
          </a:p>
          <a:p>
            <a:pPr>
              <a:lnSpc>
                <a:spcPct val="100000"/>
              </a:lnSpc>
            </a:pPr>
            <a:r>
              <a:rPr lang="en-US" sz="1200">
                <a:solidFill>
                  <a:srgbClr val="000000"/>
                </a:solidFill>
                <a:latin typeface="Verdana"/>
                <a:ea typeface="ＭＳ Ｐゴシック"/>
              </a:rPr>
              <a:t>A </a:t>
            </a:r>
            <a:r>
              <a:rPr i="1" lang="en-US" sz="1200">
                <a:solidFill>
                  <a:srgbClr val="000000"/>
                </a:solidFill>
                <a:latin typeface="Verdana"/>
                <a:ea typeface="ＭＳ Ｐゴシック"/>
              </a:rPr>
              <a:t>mixed-criticality </a:t>
            </a:r>
            <a:r>
              <a:rPr lang="en-US" sz="1200">
                <a:solidFill>
                  <a:srgbClr val="000000"/>
                </a:solidFill>
                <a:latin typeface="Verdana"/>
                <a:ea typeface="ＭＳ Ｐゴシック"/>
              </a:rPr>
              <a:t>system is “an integrated suite of hardware, operating system and middleware services and application software that supports the execution of safety-critical, mission-critical, and non-critical software within a single, secure computing platform”. The em- bedded systems in a vehicle form a mixed-criticality system, as they implement safety- critical applications (e.g., ABS) and non-critical applications (e.g., diagnostics soft- ware). </a:t>
            </a:r>
            <a:endParaRPr/>
          </a:p>
          <a:p>
            <a:pPr>
              <a:lnSpc>
                <a:spcPct val="100000"/>
              </a:lnSpc>
            </a:pPr>
            <a:endParaRPr/>
          </a:p>
          <a:p>
            <a:pPr>
              <a:lnSpc>
                <a:spcPct val="100000"/>
              </a:lnSpc>
            </a:pPr>
            <a:endParaRPr/>
          </a:p>
        </p:txBody>
      </p:sp>
      <p:sp>
        <p:nvSpPr>
          <p:cNvPr id="883" name="TextShape 2"/>
          <p:cNvSpPr txBox="1"/>
          <p:nvPr/>
        </p:nvSpPr>
        <p:spPr>
          <a:xfrm>
            <a:off x="3884760" y="8685360"/>
            <a:ext cx="2971440" cy="456840"/>
          </a:xfrm>
          <a:prstGeom prst="rect">
            <a:avLst/>
          </a:prstGeom>
        </p:spPr>
        <p:txBody>
          <a:bodyPr anchor="b"/>
          <a:p>
            <a:pPr algn="r">
              <a:lnSpc>
                <a:spcPct val="100000"/>
              </a:lnSpc>
            </a:pPr>
            <a:fld id="{F6672F69-AAEA-4C39-9176-7A67BD64F761}" type="slidenum">
              <a:rPr lang="en-US" sz="1200">
                <a:solidFill>
                  <a:srgbClr val="000000"/>
                </a:solidFill>
                <a:latin typeface="+mn-lt"/>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2" name="PlaceHolder 1"/>
          <p:cNvSpPr>
            <a:spLocks noGrp="1"/>
          </p:cNvSpPr>
          <p:nvPr>
            <p:ph type="body"/>
          </p:nvPr>
        </p:nvSpPr>
        <p:spPr>
          <a:xfrm>
            <a:off x="685800" y="4343400"/>
            <a:ext cx="5486040" cy="4114440"/>
          </a:xfrm>
          <a:prstGeom prst="rect">
            <a:avLst/>
          </a:prstGeom>
        </p:spPr>
        <p:txBody>
          <a:bodyPr/>
          <a:p>
            <a:endParaRPr/>
          </a:p>
        </p:txBody>
      </p:sp>
      <p:sp>
        <p:nvSpPr>
          <p:cNvPr id="933" name="TextShape 2"/>
          <p:cNvSpPr txBox="1"/>
          <p:nvPr/>
        </p:nvSpPr>
        <p:spPr>
          <a:xfrm>
            <a:off x="3884760" y="8685360"/>
            <a:ext cx="2971440" cy="456840"/>
          </a:xfrm>
          <a:prstGeom prst="rect">
            <a:avLst/>
          </a:prstGeom>
        </p:spPr>
        <p:txBody>
          <a:bodyPr anchor="b"/>
          <a:p>
            <a:pPr algn="r">
              <a:lnSpc>
                <a:spcPct val="100000"/>
              </a:lnSpc>
            </a:pPr>
            <a:fld id="{156E7EC6-379E-4B59-8370-18115F264582}" type="slidenum">
              <a:rPr lang="en-US" sz="1200">
                <a:solidFill>
                  <a:srgbClr val="000000"/>
                </a:solidFill>
                <a:latin typeface="+mn-lt"/>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4" name="PlaceHolder 1"/>
          <p:cNvSpPr>
            <a:spLocks noGrp="1"/>
          </p:cNvSpPr>
          <p:nvPr>
            <p:ph type="body"/>
          </p:nvPr>
        </p:nvSpPr>
        <p:spPr>
          <a:xfrm>
            <a:off x="685800" y="4343400"/>
            <a:ext cx="5486040" cy="4114440"/>
          </a:xfrm>
          <a:prstGeom prst="rect">
            <a:avLst/>
          </a:prstGeom>
        </p:spPr>
        <p:txBody>
          <a:bodyPr/>
          <a:p>
            <a:endParaRPr/>
          </a:p>
        </p:txBody>
      </p:sp>
      <p:sp>
        <p:nvSpPr>
          <p:cNvPr id="935" name="TextShape 2"/>
          <p:cNvSpPr txBox="1"/>
          <p:nvPr/>
        </p:nvSpPr>
        <p:spPr>
          <a:xfrm>
            <a:off x="3884760" y="8685360"/>
            <a:ext cx="2971440" cy="456840"/>
          </a:xfrm>
          <a:prstGeom prst="rect">
            <a:avLst/>
          </a:prstGeom>
        </p:spPr>
        <p:txBody>
          <a:bodyPr anchor="b"/>
          <a:p>
            <a:pPr algn="r">
              <a:lnSpc>
                <a:spcPct val="100000"/>
              </a:lnSpc>
            </a:pPr>
            <a:fld id="{108BFD76-EF13-4CC7-BDB1-ECD348FEE0EC}" type="slidenum">
              <a:rPr lang="en-US" sz="1200">
                <a:solidFill>
                  <a:srgbClr val="000000"/>
                </a:solidFill>
                <a:latin typeface="+mn-lt"/>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6" name="PlaceHolder 1"/>
          <p:cNvSpPr>
            <a:spLocks noGrp="1"/>
          </p:cNvSpPr>
          <p:nvPr>
            <p:ph type="body"/>
          </p:nvPr>
        </p:nvSpPr>
        <p:spPr>
          <a:xfrm>
            <a:off x="685800" y="4343400"/>
            <a:ext cx="5486040" cy="4114440"/>
          </a:xfrm>
          <a:prstGeom prst="rect">
            <a:avLst/>
          </a:prstGeom>
        </p:spPr>
        <p:txBody>
          <a:bodyPr/>
          <a:p>
            <a:endParaRPr/>
          </a:p>
        </p:txBody>
      </p:sp>
      <p:sp>
        <p:nvSpPr>
          <p:cNvPr id="937" name="TextShape 2"/>
          <p:cNvSpPr txBox="1"/>
          <p:nvPr/>
        </p:nvSpPr>
        <p:spPr>
          <a:xfrm>
            <a:off x="3884760" y="8685360"/>
            <a:ext cx="2971440" cy="456840"/>
          </a:xfrm>
          <a:prstGeom prst="rect">
            <a:avLst/>
          </a:prstGeom>
        </p:spPr>
        <p:txBody>
          <a:bodyPr anchor="b"/>
          <a:p>
            <a:pPr algn="r">
              <a:lnSpc>
                <a:spcPct val="100000"/>
              </a:lnSpc>
            </a:pPr>
            <a:fld id="{920D005D-3C37-4F1E-B27E-388BD0241BC2}" type="slidenum">
              <a:rPr lang="en-US" sz="1200">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4" name="PlaceHolder 1"/>
          <p:cNvSpPr>
            <a:spLocks noGrp="1"/>
          </p:cNvSpPr>
          <p:nvPr>
            <p:ph type="body"/>
          </p:nvPr>
        </p:nvSpPr>
        <p:spPr>
          <a:xfrm>
            <a:off x="685800" y="4343400"/>
            <a:ext cx="5486040" cy="4114440"/>
          </a:xfrm>
          <a:prstGeom prst="rect">
            <a:avLst/>
          </a:prstGeom>
        </p:spPr>
        <p:txBody>
          <a:bodyPr/>
          <a:p>
            <a:endParaRPr/>
          </a:p>
        </p:txBody>
      </p:sp>
      <p:sp>
        <p:nvSpPr>
          <p:cNvPr id="885" name="TextShape 2"/>
          <p:cNvSpPr txBox="1"/>
          <p:nvPr/>
        </p:nvSpPr>
        <p:spPr>
          <a:xfrm>
            <a:off x="3884760" y="8685360"/>
            <a:ext cx="2971440" cy="456840"/>
          </a:xfrm>
          <a:prstGeom prst="rect">
            <a:avLst/>
          </a:prstGeom>
        </p:spPr>
        <p:txBody>
          <a:bodyPr anchor="b"/>
          <a:p>
            <a:pPr algn="r">
              <a:lnSpc>
                <a:spcPct val="100000"/>
              </a:lnSpc>
            </a:pPr>
            <a:fld id="{838517A5-B3E2-40F0-83D6-86AF1229AE09}"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6" name="PlaceHolder 1"/>
          <p:cNvSpPr>
            <a:spLocks noGrp="1"/>
          </p:cNvSpPr>
          <p:nvPr>
            <p:ph type="body"/>
          </p:nvPr>
        </p:nvSpPr>
        <p:spPr>
          <a:xfrm>
            <a:off x="685800" y="4343400"/>
            <a:ext cx="5486040" cy="4114440"/>
          </a:xfrm>
          <a:prstGeom prst="rect">
            <a:avLst/>
          </a:prstGeom>
        </p:spPr>
        <p:txBody>
          <a:bodyPr/>
          <a:p>
            <a:pPr>
              <a:lnSpc>
                <a:spcPct val="100000"/>
              </a:lnSpc>
            </a:pPr>
            <a:r>
              <a:rPr lang="en-US" sz="1200">
                <a:solidFill>
                  <a:srgbClr val="000000"/>
                </a:solidFill>
                <a:latin typeface="+mn-lt"/>
                <a:ea typeface="+mn-ea"/>
              </a:rPr>
              <a:t>The methods presented in this thesis focus on the early life cycle phases, where the impact of design decisions is greatest. This impact is shown by comparing, for each life cycle stage, the actual expenditures (cost incurred) with the planned costs based on design and engineering decisions (cost committed), see Fig. 1.5 (adapted from [54]). Although at the end of the engineering development stage, when the final system design is produced, only about 20% of the cost is incurred, but 80% of the cost is already committed [54]. </a:t>
            </a:r>
            <a:endParaRPr/>
          </a:p>
          <a:p>
            <a:pPr>
              <a:lnSpc>
                <a:spcPct val="100000"/>
              </a:lnSpc>
            </a:pPr>
            <a:endParaRPr/>
          </a:p>
          <a:p>
            <a:pPr>
              <a:lnSpc>
                <a:spcPct val="100000"/>
              </a:lnSpc>
            </a:pPr>
            <a:r>
              <a:rPr lang="en-US" sz="1200">
                <a:solidFill>
                  <a:srgbClr val="000000"/>
                </a:solidFill>
                <a:latin typeface="+mn-lt"/>
                <a:ea typeface="+mn-ea"/>
              </a:rPr>
              <a:t>Thus, more design effort is needed in the early life cycle phases, since the decisions taken during these phases have a high impact and commit a lot of costs. In this thesis, we provide methods and tools to be used during the early design stages, to help the system engineers take better decisions, and thus reduce the costs. </a:t>
            </a:r>
            <a:endParaRPr/>
          </a:p>
          <a:p>
            <a:pPr>
              <a:lnSpc>
                <a:spcPct val="100000"/>
              </a:lnSpc>
            </a:pPr>
            <a:endParaRPr/>
          </a:p>
        </p:txBody>
      </p:sp>
      <p:sp>
        <p:nvSpPr>
          <p:cNvPr id="887" name="TextShape 2"/>
          <p:cNvSpPr txBox="1"/>
          <p:nvPr/>
        </p:nvSpPr>
        <p:spPr>
          <a:xfrm>
            <a:off x="3884760" y="8685360"/>
            <a:ext cx="2971440" cy="456840"/>
          </a:xfrm>
          <a:prstGeom prst="rect">
            <a:avLst/>
          </a:prstGeom>
        </p:spPr>
        <p:txBody>
          <a:bodyPr anchor="b"/>
          <a:p>
            <a:pPr algn="r">
              <a:lnSpc>
                <a:spcPct val="100000"/>
              </a:lnSpc>
            </a:pPr>
            <a:fld id="{F05EEA8F-40E5-42EF-8D3A-FE3CAAA5BDE5}"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8" name="PlaceHolder 1"/>
          <p:cNvSpPr>
            <a:spLocks noGrp="1"/>
          </p:cNvSpPr>
          <p:nvPr>
            <p:ph type="body"/>
          </p:nvPr>
        </p:nvSpPr>
        <p:spPr>
          <a:xfrm>
            <a:off x="685800" y="4343400"/>
            <a:ext cx="5486040" cy="4114440"/>
          </a:xfrm>
          <a:prstGeom prst="rect">
            <a:avLst/>
          </a:prstGeom>
        </p:spPr>
        <p:txBody>
          <a:bodyPr/>
          <a:p>
            <a:endParaRPr/>
          </a:p>
          <a:p>
            <a:r>
              <a:rPr lang="en-US" sz="1200">
                <a:solidFill>
                  <a:srgbClr val="000000"/>
                </a:solidFill>
                <a:latin typeface="+mn-lt"/>
                <a:ea typeface="+mn-ea"/>
              </a:rPr>
              <a:t>During the concept development stage the engineers examine potential system concepts and design alternatives, and select the preferred. Engineers select the preferred alternative after performing a </a:t>
            </a:r>
            <a:r>
              <a:rPr i="1" lang="en-US" sz="1200">
                <a:solidFill>
                  <a:srgbClr val="000000"/>
                </a:solidFill>
                <a:latin typeface="+mn-lt"/>
                <a:ea typeface="+mn-ea"/>
              </a:rPr>
              <a:t>trade-off analysis</a:t>
            </a:r>
            <a:r>
              <a:rPr lang="en-US" sz="1200">
                <a:solidFill>
                  <a:srgbClr val="000000"/>
                </a:solidFill>
                <a:latin typeface="+mn-lt"/>
                <a:ea typeface="+mn-ea"/>
              </a:rPr>
              <a:t>, which evaluates several design alternatives in terms of design metrics. The creation and evaluation of alternatives is called “design space exploration” (DSE). </a:t>
            </a:r>
            <a:endParaRPr/>
          </a:p>
          <a:p>
            <a:endParaRPr/>
          </a:p>
          <a:p>
            <a:r>
              <a:rPr lang="en-US" sz="1200">
                <a:solidFill>
                  <a:srgbClr val="000000"/>
                </a:solidFill>
                <a:latin typeface="+mn-lt"/>
                <a:ea typeface="+mn-ea"/>
              </a:rPr>
              <a:t>DSE starts from models of the application functionality and system platform. There are many ways to model an application functionality </a:t>
            </a:r>
            <a:endParaRPr/>
          </a:p>
          <a:p>
            <a:pPr>
              <a:lnSpc>
                <a:spcPct val="100000"/>
              </a:lnSpc>
            </a:pPr>
            <a:r>
              <a:rPr lang="en-US" sz="1200">
                <a:solidFill>
                  <a:srgbClr val="000000"/>
                </a:solidFill>
                <a:latin typeface="+mn-lt"/>
                <a:ea typeface="+mn-ea"/>
              </a:rPr>
              <a:t>For the platform, we consider heterogeneous distributed platforms, consisting of processing elements interconnected using the TTEthernet [28] communication protocol. We as- sume the platform implements partitioning mechanisms similar to Integrated Modular Avionics (IMA), so that each application can execute only in its own partition. More- over, partitions can implement different scheduling policies. In this thesis we con- sidered several scheduling policies such as non-preemptive static cyclic scheduling or preemptive fixed-priority scheduling. </a:t>
            </a:r>
            <a:endParaRPr/>
          </a:p>
          <a:p>
            <a:pPr>
              <a:lnSpc>
                <a:spcPct val="100000"/>
              </a:lnSpc>
            </a:pPr>
            <a:endParaRPr/>
          </a:p>
          <a:p>
            <a:pPr>
              <a:lnSpc>
                <a:spcPct val="100000"/>
              </a:lnSpc>
            </a:pPr>
            <a:r>
              <a:rPr lang="en-US" sz="1200">
                <a:solidFill>
                  <a:srgbClr val="000000"/>
                </a:solidFill>
                <a:latin typeface="+mn-lt"/>
                <a:ea typeface="+mn-ea"/>
              </a:rPr>
              <a:t>DSE is performed in the “Design Tasks” box. These tasks are done during the early lifecycle phases. DSE could be done manually for small designs, but in practice it is typically supported by tools, which perform an automatic DSE. These tools use op- timization techniques to search for solutions which optimize a set of design criteria called objectives. </a:t>
            </a:r>
            <a:endParaRPr/>
          </a:p>
          <a:p>
            <a:pPr>
              <a:lnSpc>
                <a:spcPct val="100000"/>
              </a:lnSpc>
            </a:pPr>
            <a:endParaRPr/>
          </a:p>
          <a:p>
            <a:pPr>
              <a:lnSpc>
                <a:spcPct val="100000"/>
              </a:lnSpc>
            </a:pPr>
            <a:r>
              <a:rPr lang="en-US" sz="1200">
                <a:solidFill>
                  <a:srgbClr val="000000"/>
                </a:solidFill>
                <a:latin typeface="+mn-lt"/>
                <a:ea typeface="+mn-ea"/>
              </a:rPr>
              <a:t>The solutions are evaluated using objectives. There are multi-objective optimizations such as Evolutionary Algorithms [60], but we have used Tabu Search, where the mul- tiple objectives have been collapsed into a single objective using the weighted sum method [66]. The evaluation of each implementation alternative can be done either analytically or via simulation. </a:t>
            </a: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889" name="TextShape 2"/>
          <p:cNvSpPr txBox="1"/>
          <p:nvPr/>
        </p:nvSpPr>
        <p:spPr>
          <a:xfrm>
            <a:off x="3884760" y="8685360"/>
            <a:ext cx="2971440" cy="456840"/>
          </a:xfrm>
          <a:prstGeom prst="rect">
            <a:avLst/>
          </a:prstGeom>
        </p:spPr>
        <p:txBody>
          <a:bodyPr anchor="b"/>
          <a:p>
            <a:pPr algn="r">
              <a:lnSpc>
                <a:spcPct val="100000"/>
              </a:lnSpc>
            </a:pPr>
            <a:fld id="{0AA8EDB6-7953-4668-B773-719C564046ED}"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3"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4"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36"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7"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38" name="" descr=""/>
          <p:cNvPicPr/>
          <p:nvPr/>
        </p:nvPicPr>
        <p:blipFill>
          <a:blip r:embed="rId2"/>
          <a:stretch>
            <a:fillRect/>
          </a:stretch>
        </p:blipFill>
        <p:spPr>
          <a:xfrm>
            <a:off x="2079000" y="1604520"/>
            <a:ext cx="4984920" cy="3977280"/>
          </a:xfrm>
          <a:prstGeom prst="rect">
            <a:avLst/>
          </a:prstGeom>
          <a:ln>
            <a:noFill/>
          </a:ln>
        </p:spPr>
      </p:pic>
      <p:pic>
        <p:nvPicPr>
          <p:cNvPr id="39" name="" descr=""/>
          <p:cNvPicPr/>
          <p:nvPr/>
        </p:nvPicPr>
        <p:blipFill>
          <a:blip r:embed="rId3"/>
          <a:stretch>
            <a:fillRect/>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44" name="PlaceHolder 2"/>
          <p:cNvSpPr>
            <a:spLocks noGrp="1"/>
          </p:cNvSpPr>
          <p:nvPr>
            <p:ph type="subTitle"/>
          </p:nvPr>
        </p:nvSpPr>
        <p:spPr>
          <a:xfrm>
            <a:off x="457200" y="1604520"/>
            <a:ext cx="8229240" cy="3977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46"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4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49"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718920" y="1295280"/>
            <a:ext cx="6477840" cy="86904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718920" y="1295280"/>
            <a:ext cx="6477840" cy="40284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5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4"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5"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7" name="PlaceHolder 2"/>
          <p:cNvSpPr>
            <a:spLocks noGrp="1"/>
          </p:cNvSpPr>
          <p:nvPr>
            <p:ph type="subTitle"/>
          </p:nvPr>
        </p:nvSpPr>
        <p:spPr>
          <a:xfrm>
            <a:off x="457200" y="1604520"/>
            <a:ext cx="822924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57"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9"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3"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65"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66"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0"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71"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73"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74"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75" name="" descr=""/>
          <p:cNvPicPr/>
          <p:nvPr/>
        </p:nvPicPr>
        <p:blipFill>
          <a:blip r:embed="rId2"/>
          <a:stretch>
            <a:fillRect/>
          </a:stretch>
        </p:blipFill>
        <p:spPr>
          <a:xfrm>
            <a:off x="2079000" y="1604520"/>
            <a:ext cx="4984920" cy="3977280"/>
          </a:xfrm>
          <a:prstGeom prst="rect">
            <a:avLst/>
          </a:prstGeom>
          <a:ln>
            <a:noFill/>
          </a:ln>
        </p:spPr>
      </p:pic>
      <p:pic>
        <p:nvPicPr>
          <p:cNvPr id="76" name="" descr=""/>
          <p:cNvPicPr/>
          <p:nvPr/>
        </p:nvPicPr>
        <p:blipFill>
          <a:blip r:embed="rId3"/>
          <a:stretch>
            <a:fillRect/>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718920" y="1295280"/>
            <a:ext cx="6477840" cy="86904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718920" y="1295280"/>
            <a:ext cx="6477840" cy="40284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7"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8"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18920" y="1295280"/>
            <a:ext cx="6477840" cy="869040"/>
          </a:xfrm>
          <a:prstGeom prst="rect">
            <a:avLst/>
          </a:prstGeom>
        </p:spPr>
        <p:txBody>
          <a:bodyPr lIns="0" rIns="0" tIns="0" bIns="0" anchor="ctr"/>
          <a:p>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8474040" y="6556320"/>
            <a:ext cx="304560" cy="304560"/>
          </a:xfrm>
          <a:prstGeom prst="rect">
            <a:avLst/>
          </a:prstGeom>
          <a:noFill/>
          <a:ln w="9360">
            <a:noFill/>
          </a:ln>
        </p:spPr>
      </p:sp>
      <p:pic>
        <p:nvPicPr>
          <p:cNvPr id="1" name="Picture 10" descr=""/>
          <p:cNvPicPr/>
          <p:nvPr/>
        </p:nvPicPr>
        <p:blipFill>
          <a:blip r:embed="rId2"/>
          <a:srcRect l="-882553" t="0" r="0" b="0"/>
          <a:stretch>
            <a:fillRect/>
          </a:stretch>
        </p:blipFill>
        <p:spPr>
          <a:xfrm>
            <a:off x="8597880" y="82440"/>
            <a:ext cx="479160" cy="533160"/>
          </a:xfrm>
          <a:prstGeom prst="rect">
            <a:avLst/>
          </a:prstGeom>
          <a:ln w="9360">
            <a:noFill/>
          </a:ln>
        </p:spPr>
      </p:pic>
      <p:pic>
        <p:nvPicPr>
          <p:cNvPr id="2" name="Picture 12" descr=""/>
          <p:cNvPicPr/>
          <p:nvPr/>
        </p:nvPicPr>
        <p:blipFill>
          <a:blip r:embed="rId3"/>
          <a:srcRect l="0" t="0" r="25987" b="0"/>
          <a:stretch>
            <a:fillRect/>
          </a:stretch>
        </p:blipFill>
        <p:spPr>
          <a:xfrm>
            <a:off x="4432320" y="4191120"/>
            <a:ext cx="4711320" cy="2338200"/>
          </a:xfrm>
          <a:prstGeom prst="rect">
            <a:avLst/>
          </a:prstGeom>
          <a:ln w="9360">
            <a:noFill/>
          </a:ln>
        </p:spPr>
      </p:pic>
      <p:sp>
        <p:nvSpPr>
          <p:cNvPr id="3" name="PlaceHolder 2"/>
          <p:cNvSpPr>
            <a:spLocks noGrp="1"/>
          </p:cNvSpPr>
          <p:nvPr>
            <p:ph type="title"/>
          </p:nvPr>
        </p:nvSpPr>
        <p:spPr>
          <a:xfrm>
            <a:off x="718920" y="1295280"/>
            <a:ext cx="6477840" cy="868680"/>
          </a:xfrm>
          <a:prstGeom prst="rect">
            <a:avLst/>
          </a:prstGeom>
        </p:spPr>
        <p:txBody>
          <a:bodyPr lIns="0" rIns="0" tIns="0" bIns="0" anchor="b"/>
          <a:p>
            <a:pPr>
              <a:lnSpc>
                <a:spcPct val="100000"/>
              </a:lnSpc>
            </a:pPr>
            <a:r>
              <a:rPr b="1" lang="en-US" sz="2800">
                <a:solidFill>
                  <a:srgbClr val="08519c"/>
                </a:solidFill>
                <a:latin typeface="Calibri"/>
                <a:ea typeface="ＭＳ Ｐゴシック"/>
              </a:rPr>
              <a:t>Click to edit the title text formatClick to edit Master title style</a:t>
            </a:r>
            <a:endParaRPr/>
          </a:p>
        </p:txBody>
      </p:sp>
      <p:pic>
        <p:nvPicPr>
          <p:cNvPr id="4" name="Picture 10" descr=""/>
          <p:cNvPicPr/>
          <p:nvPr/>
        </p:nvPicPr>
        <p:blipFill>
          <a:blip r:embed="rId4"/>
          <a:stretch>
            <a:fillRect/>
          </a:stretch>
        </p:blipFill>
        <p:spPr>
          <a:xfrm>
            <a:off x="611280" y="6029280"/>
            <a:ext cx="5319360" cy="630000"/>
          </a:xfrm>
          <a:prstGeom prst="rect">
            <a:avLst/>
          </a:prstGeom>
          <a:ln>
            <a:noFill/>
          </a:ln>
        </p:spPr>
      </p:pic>
      <p:sp>
        <p:nvSpPr>
          <p:cNvPr id="5" name="PlaceHolder 3"/>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2400">
                <a:latin typeface="Calibri"/>
              </a:rPr>
              <a:t>Click to edit the outline text format</a:t>
            </a:r>
            <a:endParaRPr/>
          </a:p>
          <a:p>
            <a:pPr lvl="1">
              <a:buSzPct val="75000"/>
              <a:buFont typeface="StarSymbol"/>
              <a:buChar char=""/>
            </a:pPr>
            <a:r>
              <a:rPr lang="en-US" sz="2000">
                <a:latin typeface="Calibri"/>
              </a:rPr>
              <a:t>Second Outline Level</a:t>
            </a:r>
            <a:endParaRPr/>
          </a:p>
          <a:p>
            <a:pPr lvl="2">
              <a:buSzPct val="45000"/>
              <a:buFont typeface="StarSymbol"/>
              <a:buChar char=""/>
            </a:pPr>
            <a:r>
              <a:rPr lang="en-US">
                <a:latin typeface="Calibri"/>
              </a:rPr>
              <a:t>Third Outline Level</a:t>
            </a:r>
            <a:endParaRPr/>
          </a:p>
          <a:p>
            <a:pPr lvl="3">
              <a:buSzPct val="75000"/>
              <a:buFont typeface="StarSymbol"/>
              <a:buChar char=""/>
            </a:pPr>
            <a:r>
              <a:rPr lang="en-US" sz="16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8474040" y="6556320"/>
            <a:ext cx="304560" cy="304560"/>
          </a:xfrm>
          <a:prstGeom prst="rect">
            <a:avLst/>
          </a:prstGeom>
          <a:noFill/>
          <a:ln w="9360">
            <a:noFill/>
          </a:ln>
        </p:spPr>
      </p:sp>
      <p:sp>
        <p:nvSpPr>
          <p:cNvPr id="41" name="PlaceHolder 2"/>
          <p:cNvSpPr>
            <a:spLocks noGrp="1"/>
          </p:cNvSpPr>
          <p:nvPr>
            <p:ph type="title"/>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Click to edit the title text formatClick to edit Master title style</a:t>
            </a:r>
            <a:endParaRPr/>
          </a:p>
        </p:txBody>
      </p:sp>
      <p:sp>
        <p:nvSpPr>
          <p:cNvPr id="42" name="PlaceHolder 3"/>
          <p:cNvSpPr>
            <a:spLocks noGrp="1"/>
          </p:cNvSpPr>
          <p:nvPr>
            <p:ph type="body"/>
          </p:nvPr>
        </p:nvSpPr>
        <p:spPr>
          <a:xfrm>
            <a:off x="358920" y="934920"/>
            <a:ext cx="8424360" cy="5541480"/>
          </a:xfrm>
          <a:prstGeom prst="rect">
            <a:avLst/>
          </a:prstGeom>
        </p:spPr>
        <p:txBody>
          <a:bodyPr lIns="0" rIns="0" tIns="0" bIns="0"/>
          <a:p>
            <a:pPr>
              <a:buSzPct val="45000"/>
              <a:buFont typeface="StarSymbol"/>
              <a:buChar char=""/>
            </a:pPr>
            <a:r>
              <a:rPr lang="en-US" sz="2400">
                <a:solidFill>
                  <a:srgbClr val="08519c"/>
                </a:solidFill>
                <a:latin typeface="Calibri"/>
                <a:ea typeface="ＭＳ Ｐゴシック"/>
              </a:rPr>
              <a:t>Click to edit the outline text format</a:t>
            </a:r>
            <a:endParaRPr/>
          </a:p>
          <a:p>
            <a:pPr lvl="1">
              <a:buSzPct val="75000"/>
              <a:buFont typeface="StarSymbol"/>
              <a:buChar char=""/>
            </a:pPr>
            <a:r>
              <a:rPr lang="en-US" sz="2400">
                <a:solidFill>
                  <a:srgbClr val="08519c"/>
                </a:solidFill>
                <a:latin typeface="Calibri"/>
                <a:ea typeface="ＭＳ Ｐゴシック"/>
              </a:rPr>
              <a:t>Second Outline Level</a:t>
            </a:r>
            <a:endParaRPr/>
          </a:p>
          <a:p>
            <a:pPr lvl="2">
              <a:buSzPct val="45000"/>
              <a:buFont typeface="StarSymbol"/>
              <a:buChar char=""/>
            </a:pPr>
            <a:r>
              <a:rPr lang="en-US" sz="2400">
                <a:solidFill>
                  <a:srgbClr val="08519c"/>
                </a:solidFill>
                <a:latin typeface="Calibri"/>
                <a:ea typeface="ＭＳ Ｐゴシック"/>
              </a:rPr>
              <a:t>Third Outline Level</a:t>
            </a:r>
            <a:endParaRPr/>
          </a:p>
          <a:p>
            <a:pPr lvl="3">
              <a:buSzPct val="75000"/>
              <a:buFont typeface="StarSymbol"/>
              <a:buChar char=""/>
            </a:pPr>
            <a:r>
              <a:rPr lang="en-US" sz="2400">
                <a:solidFill>
                  <a:srgbClr val="08519c"/>
                </a:solidFill>
                <a:latin typeface="Calibri"/>
                <a:ea typeface="ＭＳ Ｐゴシック"/>
              </a:rPr>
              <a:t>Fourth Outline Level</a:t>
            </a:r>
            <a:endParaRPr/>
          </a:p>
          <a:p>
            <a:pPr lvl="4">
              <a:buSzPct val="45000"/>
              <a:buFont typeface="StarSymbol"/>
              <a:buChar char=""/>
            </a:pPr>
            <a:r>
              <a:rPr lang="en-US" sz="2400">
                <a:solidFill>
                  <a:srgbClr val="08519c"/>
                </a:solidFill>
                <a:latin typeface="Calibri"/>
                <a:ea typeface="ＭＳ Ｐゴシック"/>
              </a:rPr>
              <a:t>Fifth Outline Level</a:t>
            </a:r>
            <a:endParaRPr/>
          </a:p>
          <a:p>
            <a:pPr lvl="5">
              <a:buSzPct val="45000"/>
              <a:buFont typeface="StarSymbol"/>
              <a:buChar char=""/>
            </a:pPr>
            <a:r>
              <a:rPr lang="en-US" sz="2400">
                <a:solidFill>
                  <a:srgbClr val="08519c"/>
                </a:solidFill>
                <a:latin typeface="Calibri"/>
                <a:ea typeface="ＭＳ Ｐゴシック"/>
              </a:rPr>
              <a:t>Sixth Outline Level</a:t>
            </a:r>
            <a:endParaRPr/>
          </a:p>
          <a:p>
            <a:pPr>
              <a:lnSpc>
                <a:spcPct val="100000"/>
              </a:lnSpc>
              <a:buFont typeface="Wingdings" charset="2"/>
              <a:buChar char=""/>
            </a:pPr>
            <a:r>
              <a:rPr lang="en-US" sz="2400">
                <a:solidFill>
                  <a:srgbClr val="08519c"/>
                </a:solidFill>
                <a:latin typeface="Calibri"/>
                <a:ea typeface="ＭＳ Ｐゴシック"/>
              </a:rPr>
              <a:t>Seventh Outline LevelClick to edit Master text styles</a:t>
            </a:r>
            <a:endParaRPr/>
          </a:p>
          <a:p>
            <a:pPr lvl="1">
              <a:lnSpc>
                <a:spcPct val="100000"/>
              </a:lnSpc>
              <a:buFont typeface="Wingdings" charset="2"/>
              <a:buChar char=""/>
            </a:pPr>
            <a:r>
              <a:rPr lang="en-US" sz="2400">
                <a:solidFill>
                  <a:srgbClr val="08519c"/>
                </a:solidFill>
                <a:latin typeface="Calibri"/>
                <a:ea typeface="ＭＳ Ｐゴシック"/>
              </a:rPr>
              <a:t>Second level</a:t>
            </a:r>
            <a:endParaRPr/>
          </a:p>
          <a:p>
            <a:pPr lvl="2">
              <a:lnSpc>
                <a:spcPct val="100000"/>
              </a:lnSpc>
              <a:buFont typeface="Wingdings" charset="2"/>
              <a:buChar char=""/>
            </a:pPr>
            <a:r>
              <a:rPr lang="en-US" sz="2000">
                <a:solidFill>
                  <a:srgbClr val="08519c"/>
                </a:solidFill>
                <a:latin typeface="Calibri"/>
                <a:ea typeface="ＭＳ Ｐゴシック"/>
              </a:rPr>
              <a:t>Third level</a:t>
            </a:r>
            <a:endParaRPr/>
          </a:p>
          <a:p>
            <a:pPr lvl="3">
              <a:lnSpc>
                <a:spcPct val="100000"/>
              </a:lnSpc>
              <a:buFont typeface="Wingdings" charset="2"/>
              <a:buChar char=""/>
            </a:pPr>
            <a:r>
              <a:rPr lang="en-US">
                <a:solidFill>
                  <a:srgbClr val="08519c"/>
                </a:solidFill>
                <a:latin typeface="Calibri"/>
                <a:ea typeface="ＭＳ Ｐゴシック"/>
              </a:rPr>
              <a:t>Fourth level</a:t>
            </a:r>
            <a:endParaRPr/>
          </a:p>
          <a:p>
            <a:pPr lvl="4">
              <a:lnSpc>
                <a:spcPct val="100000"/>
              </a:lnSpc>
              <a:buFont typeface="Wingdings" charset="2"/>
              <a:buChar char=""/>
            </a:pPr>
            <a:r>
              <a:rPr lang="en-US" sz="1600">
                <a:solidFill>
                  <a:srgbClr val="08519c"/>
                </a:solidFill>
                <a:latin typeface="Calibri"/>
                <a:ea typeface="ＭＳ Ｐゴシック"/>
              </a:rPr>
              <a:t>Fifth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5.wmf"/><Relationship Id="rId3" Type="http://schemas.openxmlformats.org/officeDocument/2006/relationships/image" Target="../media/image36.wmf"/><Relationship Id="rId4" Type="http://schemas.openxmlformats.org/officeDocument/2006/relationships/image" Target="../media/image37.wmf"/><Relationship Id="rId5" Type="http://schemas.openxmlformats.org/officeDocument/2006/relationships/image" Target="../media/image38.wmf"/><Relationship Id="rId6" Type="http://schemas.openxmlformats.org/officeDocument/2006/relationships/slideLayout" Target="../slideLayouts/slideLayout13.xml"/><Relationship Id="rId7"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0.wmf"/><Relationship Id="rId2" Type="http://schemas.openxmlformats.org/officeDocument/2006/relationships/image" Target="../media/image41.wmf"/><Relationship Id="rId3" Type="http://schemas.openxmlformats.org/officeDocument/2006/relationships/image" Target="../media/image42.wmf"/><Relationship Id="rId4" Type="http://schemas.openxmlformats.org/officeDocument/2006/relationships/image" Target="../media/image43.wmf"/><Relationship Id="rId5" Type="http://schemas.openxmlformats.org/officeDocument/2006/relationships/image" Target="../media/image44.wmf"/><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5.wmf"/><Relationship Id="rId2" Type="http://schemas.openxmlformats.org/officeDocument/2006/relationships/image" Target="../media/image46.wmf"/><Relationship Id="rId3" Type="http://schemas.openxmlformats.org/officeDocument/2006/relationships/image" Target="../media/image47.wmf"/><Relationship Id="rId4" Type="http://schemas.openxmlformats.org/officeDocument/2006/relationships/image" Target="../media/image48.wmf"/><Relationship Id="rId5" Type="http://schemas.openxmlformats.org/officeDocument/2006/relationships/image" Target="../media/image49.wmf"/><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51.wmf"/><Relationship Id="rId2" Type="http://schemas.openxmlformats.org/officeDocument/2006/relationships/image" Target="../media/image52.jpeg"/><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slideLayout" Target="../slideLayouts/slideLayout13.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0" Type="http://schemas.openxmlformats.org/officeDocument/2006/relationships/image" Target="../media/image17.jpeg"/><Relationship Id="rId11" Type="http://schemas.openxmlformats.org/officeDocument/2006/relationships/image" Target="../media/image18.jpeg"/><Relationship Id="rId12" Type="http://schemas.openxmlformats.org/officeDocument/2006/relationships/slideLayout" Target="../slideLayouts/slideLayout13.xml"/><Relationship Id="rId1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wmf"/><Relationship Id="rId3" Type="http://schemas.openxmlformats.org/officeDocument/2006/relationships/slideLayout" Target="../slideLayouts/slideLayout1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7.wmf"/><Relationship Id="rId2" Type="http://schemas.openxmlformats.org/officeDocument/2006/relationships/image" Target="../media/image58.wmf"/><Relationship Id="rId3" Type="http://schemas.openxmlformats.org/officeDocument/2006/relationships/image" Target="../media/image59.wmf"/><Relationship Id="rId4" Type="http://schemas.openxmlformats.org/officeDocument/2006/relationships/image" Target="../media/image60.wmf"/><Relationship Id="rId5" Type="http://schemas.openxmlformats.org/officeDocument/2006/relationships/image" Target="../media/image61.wmf"/><Relationship Id="rId6" Type="http://schemas.openxmlformats.org/officeDocument/2006/relationships/image" Target="../media/image62.wmf"/><Relationship Id="rId7" Type="http://schemas.openxmlformats.org/officeDocument/2006/relationships/image" Target="../media/image63.wmf"/><Relationship Id="rId8" Type="http://schemas.openxmlformats.org/officeDocument/2006/relationships/image" Target="../media/image64.wmf"/><Relationship Id="rId9" Type="http://schemas.openxmlformats.org/officeDocument/2006/relationships/slideLayout" Target="../slideLayouts/slideLayout13.xml"/><Relationship Id="rId10"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wmf"/><Relationship Id="rId3" Type="http://schemas.openxmlformats.org/officeDocument/2006/relationships/image" Target="../media/image67.wmf"/><Relationship Id="rId4" Type="http://schemas.openxmlformats.org/officeDocument/2006/relationships/image" Target="../media/image68.wmf"/><Relationship Id="rId5" Type="http://schemas.openxmlformats.org/officeDocument/2006/relationships/image" Target="../media/image69.wmf"/><Relationship Id="rId6" Type="http://schemas.openxmlformats.org/officeDocument/2006/relationships/slideLayout" Target="../slideLayouts/slideLayout13.xml"/><Relationship Id="rId7"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wmf"/><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72.wmf"/><Relationship Id="rId2" Type="http://schemas.openxmlformats.org/officeDocument/2006/relationships/image" Target="../media/image73.wmf"/><Relationship Id="rId3" Type="http://schemas.openxmlformats.org/officeDocument/2006/relationships/image" Target="../media/image74.wmf"/><Relationship Id="rId4" Type="http://schemas.openxmlformats.org/officeDocument/2006/relationships/image" Target="../media/image75.wmf"/><Relationship Id="rId5" Type="http://schemas.openxmlformats.org/officeDocument/2006/relationships/slideLayout" Target="../slideLayouts/slideLayout13.xml"/><Relationship Id="rId6"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76.wmf"/><Relationship Id="rId2" Type="http://schemas.openxmlformats.org/officeDocument/2006/relationships/image" Target="../media/image77.wmf"/><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slideLayout" Target="../slideLayouts/slideLayout13.xml"/><Relationship Id="rId6"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80.wmf"/><Relationship Id="rId2" Type="http://schemas.openxmlformats.org/officeDocument/2006/relationships/image" Target="../media/image81.wmf"/><Relationship Id="rId3" Type="http://schemas.openxmlformats.org/officeDocument/2006/relationships/image" Target="../media/image82.wmf"/><Relationship Id="rId4" Type="http://schemas.openxmlformats.org/officeDocument/2006/relationships/image" Target="../media/image83.wmf"/><Relationship Id="rId5" Type="http://schemas.openxmlformats.org/officeDocument/2006/relationships/slideLayout" Target="../slideLayouts/slideLayout13.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jpeg"/><Relationship Id="rId11" Type="http://schemas.openxmlformats.org/officeDocument/2006/relationships/image" Target="../media/image29.png"/><Relationship Id="rId12" Type="http://schemas.openxmlformats.org/officeDocument/2006/relationships/slideLayout" Target="../slideLayouts/slideLayout13.xml"/><Relationship Id="rId1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3.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86.wmf"/><Relationship Id="rId2" Type="http://schemas.openxmlformats.org/officeDocument/2006/relationships/image" Target="../media/image87.wmf"/><Relationship Id="rId3" Type="http://schemas.openxmlformats.org/officeDocument/2006/relationships/slideLayout" Target="../slideLayouts/slideLayout13.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image" Target="../media/image31.wmf"/><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718920" y="1295280"/>
            <a:ext cx="6748200" cy="1433160"/>
          </a:xfrm>
          <a:prstGeom prst="rect">
            <a:avLst/>
          </a:prstGeom>
        </p:spPr>
        <p:txBody>
          <a:bodyPr lIns="0" rIns="0" tIns="0" bIns="0" anchor="b"/>
          <a:p>
            <a:pPr>
              <a:lnSpc>
                <a:spcPct val="100000"/>
              </a:lnSpc>
            </a:pPr>
            <a:r>
              <a:rPr b="1" lang="en-US" sz="3200">
                <a:solidFill>
                  <a:srgbClr val="08519c"/>
                </a:solidFill>
                <a:latin typeface="Calibri"/>
                <a:ea typeface="ＭＳ Ｐゴシック"/>
              </a:rPr>
              <a:t>Design of Mixed-Criticality Applications </a:t>
            </a:r>
            <a:r>
              <a:rPr b="1" lang="en-US" sz="3200">
                <a:solidFill>
                  <a:srgbClr val="08519c"/>
                </a:solidFill>
                <a:latin typeface="Calibri"/>
                <a:ea typeface="ＭＳ Ｐゴシック"/>
              </a:rPr>
              <a:t>
</a:t>
            </a:r>
            <a:r>
              <a:rPr b="1" lang="en-US" sz="3200">
                <a:solidFill>
                  <a:srgbClr val="08519c"/>
                </a:solidFill>
                <a:latin typeface="Calibri"/>
                <a:ea typeface="ＭＳ Ｐゴシック"/>
              </a:rPr>
              <a:t>on Distributed Real-Time Systems</a:t>
            </a:r>
            <a:endParaRPr/>
          </a:p>
        </p:txBody>
      </p:sp>
      <p:sp>
        <p:nvSpPr>
          <p:cNvPr id="83" name="TextShape 2"/>
          <p:cNvSpPr txBox="1"/>
          <p:nvPr/>
        </p:nvSpPr>
        <p:spPr>
          <a:xfrm>
            <a:off x="718920" y="3120840"/>
            <a:ext cx="6485760" cy="917280"/>
          </a:xfrm>
          <a:prstGeom prst="rect">
            <a:avLst/>
          </a:prstGeom>
        </p:spPr>
        <p:txBody>
          <a:bodyPr lIns="0" rIns="0" tIns="0" bIns="0"/>
          <a:p>
            <a:pPr>
              <a:lnSpc>
                <a:spcPct val="100000"/>
              </a:lnSpc>
            </a:pPr>
            <a:r>
              <a:rPr lang="en-US" sz="2400">
                <a:solidFill>
                  <a:srgbClr val="08519c"/>
                </a:solidFill>
                <a:latin typeface="Calibri"/>
                <a:ea typeface="ＭＳ Ｐゴシック"/>
              </a:rPr>
              <a:t>Domițian Tămaș-Selicean</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System Model</a:t>
            </a:r>
            <a:endParaRPr/>
          </a:p>
        </p:txBody>
      </p:sp>
      <p:sp>
        <p:nvSpPr>
          <p:cNvPr id="270" name="TextShape 2"/>
          <p:cNvSpPr txBox="1"/>
          <p:nvPr/>
        </p:nvSpPr>
        <p:spPr>
          <a:xfrm>
            <a:off x="4138560" y="4085280"/>
            <a:ext cx="4802400" cy="235332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Temporal partitioning</a:t>
            </a:r>
            <a:endParaRPr/>
          </a:p>
          <a:p>
            <a:pPr lvl="1">
              <a:lnSpc>
                <a:spcPct val="100000"/>
              </a:lnSpc>
              <a:buFont typeface="Wingdings" charset="2"/>
              <a:buChar char=""/>
            </a:pPr>
            <a:r>
              <a:rPr lang="en-US" sz="2400">
                <a:solidFill>
                  <a:srgbClr val="08519c"/>
                </a:solidFill>
                <a:latin typeface="Calibri"/>
                <a:ea typeface="ＭＳ Ｐゴシック"/>
              </a:rPr>
              <a:t>Static partition table</a:t>
            </a:r>
            <a:endParaRPr/>
          </a:p>
          <a:p>
            <a:pPr lvl="2">
              <a:lnSpc>
                <a:spcPct val="100000"/>
              </a:lnSpc>
              <a:buFont typeface="Wingdings" charset="2"/>
              <a:buChar char=""/>
            </a:pPr>
            <a:r>
              <a:rPr lang="en-US" sz="2000">
                <a:solidFill>
                  <a:srgbClr val="08519c"/>
                </a:solidFill>
                <a:latin typeface="Calibri"/>
                <a:ea typeface="ＭＳ Ｐゴシック"/>
              </a:rPr>
              <a:t>Repeated with a period MF</a:t>
            </a:r>
            <a:endParaRPr/>
          </a:p>
          <a:p>
            <a:pPr lvl="2">
              <a:lnSpc>
                <a:spcPct val="100000"/>
              </a:lnSpc>
              <a:buFont typeface="Wingdings" charset="2"/>
              <a:buChar char=""/>
            </a:pPr>
            <a:r>
              <a:rPr lang="en-US" sz="2000">
                <a:solidFill>
                  <a:srgbClr val="08519c"/>
                </a:solidFill>
                <a:latin typeface="Calibri"/>
                <a:ea typeface="ＭＳ Ｐゴシック"/>
              </a:rPr>
              <a:t>Partition switch overhead</a:t>
            </a:r>
            <a:endParaRPr/>
          </a:p>
          <a:p>
            <a:pPr lvl="2">
              <a:lnSpc>
                <a:spcPct val="100000"/>
              </a:lnSpc>
              <a:buFont typeface="Wingdings" charset="2"/>
              <a:buChar char=""/>
            </a:pPr>
            <a:r>
              <a:rPr lang="en-US" sz="2000">
                <a:solidFill>
                  <a:srgbClr val="08519c"/>
                </a:solidFill>
                <a:latin typeface="Calibri"/>
                <a:ea typeface="ＭＳ Ｐゴシック"/>
              </a:rPr>
              <a:t>Each partition can have its own scheduling policy</a:t>
            </a:r>
            <a:endParaRPr/>
          </a:p>
          <a:p>
            <a:pPr lvl="2">
              <a:lnSpc>
                <a:spcPct val="100000"/>
              </a:lnSpc>
              <a:buFont typeface="Wingdings" charset="2"/>
              <a:buChar char=""/>
            </a:pPr>
            <a:r>
              <a:rPr lang="en-US" sz="2000">
                <a:solidFill>
                  <a:srgbClr val="08519c"/>
                </a:solidFill>
                <a:latin typeface="Calibri"/>
                <a:ea typeface="ＭＳ Ｐゴシック"/>
              </a:rPr>
              <a:t>A partition has a certain SIL</a:t>
            </a:r>
            <a:endParaRPr/>
          </a:p>
        </p:txBody>
      </p:sp>
      <p:sp>
        <p:nvSpPr>
          <p:cNvPr id="271" name="CustomShape 3"/>
          <p:cNvSpPr/>
          <p:nvPr/>
        </p:nvSpPr>
        <p:spPr>
          <a:xfrm>
            <a:off x="4737240" y="1554120"/>
            <a:ext cx="672840" cy="317160"/>
          </a:xfrm>
          <a:prstGeom prst="rect">
            <a:avLst/>
          </a:prstGeom>
          <a:solidFill>
            <a:srgbClr val="a50f15"/>
          </a:solidFill>
          <a:ln w="9360">
            <a:solidFill>
              <a:srgbClr val="000000"/>
            </a:solidFill>
            <a:round/>
          </a:ln>
        </p:spPr>
      </p:sp>
      <p:sp>
        <p:nvSpPr>
          <p:cNvPr id="272" name="CustomShape 4"/>
          <p:cNvSpPr/>
          <p:nvPr/>
        </p:nvSpPr>
        <p:spPr>
          <a:xfrm>
            <a:off x="5765760" y="1554120"/>
            <a:ext cx="355320" cy="317160"/>
          </a:xfrm>
          <a:prstGeom prst="rect">
            <a:avLst/>
          </a:prstGeom>
          <a:solidFill>
            <a:srgbClr val="003366"/>
          </a:solidFill>
          <a:ln w="9360">
            <a:solidFill>
              <a:srgbClr val="000000"/>
            </a:solidFill>
            <a:round/>
          </a:ln>
        </p:spPr>
      </p:sp>
      <p:sp>
        <p:nvSpPr>
          <p:cNvPr id="273" name="CustomShape 5"/>
          <p:cNvSpPr/>
          <p:nvPr/>
        </p:nvSpPr>
        <p:spPr>
          <a:xfrm>
            <a:off x="6095880" y="1554120"/>
            <a:ext cx="355320" cy="317160"/>
          </a:xfrm>
          <a:prstGeom prst="rect">
            <a:avLst/>
          </a:prstGeom>
          <a:solidFill>
            <a:srgbClr val="a50f15"/>
          </a:solidFill>
          <a:ln w="9360">
            <a:solidFill>
              <a:srgbClr val="000000"/>
            </a:solidFill>
            <a:round/>
          </a:ln>
        </p:spPr>
      </p:sp>
      <p:sp>
        <p:nvSpPr>
          <p:cNvPr id="274" name="CustomShape 6"/>
          <p:cNvSpPr/>
          <p:nvPr/>
        </p:nvSpPr>
        <p:spPr>
          <a:xfrm>
            <a:off x="5092560" y="2068560"/>
            <a:ext cx="672840" cy="317160"/>
          </a:xfrm>
          <a:prstGeom prst="rect">
            <a:avLst/>
          </a:prstGeom>
          <a:solidFill>
            <a:srgbClr val="a50f15"/>
          </a:solidFill>
          <a:ln w="9360">
            <a:solidFill>
              <a:srgbClr val="000000"/>
            </a:solidFill>
            <a:round/>
          </a:ln>
        </p:spPr>
      </p:sp>
      <p:sp>
        <p:nvSpPr>
          <p:cNvPr id="275" name="CustomShape 7"/>
          <p:cNvSpPr/>
          <p:nvPr/>
        </p:nvSpPr>
        <p:spPr>
          <a:xfrm>
            <a:off x="5765760" y="2068560"/>
            <a:ext cx="685440" cy="317160"/>
          </a:xfrm>
          <a:prstGeom prst="rect">
            <a:avLst/>
          </a:prstGeom>
          <a:solidFill>
            <a:srgbClr val="003366"/>
          </a:solidFill>
          <a:ln w="9360">
            <a:solidFill>
              <a:srgbClr val="000000"/>
            </a:solidFill>
            <a:round/>
          </a:ln>
        </p:spPr>
      </p:sp>
      <p:sp>
        <p:nvSpPr>
          <p:cNvPr id="276" name="CustomShape 8"/>
          <p:cNvSpPr/>
          <p:nvPr/>
        </p:nvSpPr>
        <p:spPr>
          <a:xfrm>
            <a:off x="5410080" y="2601720"/>
            <a:ext cx="685440" cy="317160"/>
          </a:xfrm>
          <a:prstGeom prst="rect">
            <a:avLst/>
          </a:prstGeom>
          <a:solidFill>
            <a:srgbClr val="006d2c"/>
          </a:solidFill>
          <a:ln w="9360">
            <a:solidFill>
              <a:srgbClr val="000000"/>
            </a:solidFill>
            <a:round/>
          </a:ln>
        </p:spPr>
      </p:sp>
      <p:sp>
        <p:nvSpPr>
          <p:cNvPr id="277" name="CustomShape 9"/>
          <p:cNvSpPr/>
          <p:nvPr/>
        </p:nvSpPr>
        <p:spPr>
          <a:xfrm>
            <a:off x="5054760" y="2601720"/>
            <a:ext cx="355320" cy="317160"/>
          </a:xfrm>
          <a:prstGeom prst="rect">
            <a:avLst/>
          </a:prstGeom>
          <a:solidFill>
            <a:srgbClr val="003366"/>
          </a:solidFill>
          <a:ln w="9360">
            <a:solidFill>
              <a:srgbClr val="000000"/>
            </a:solidFill>
            <a:round/>
          </a:ln>
        </p:spPr>
      </p:sp>
      <p:sp>
        <p:nvSpPr>
          <p:cNvPr id="278" name="CustomShape 10"/>
          <p:cNvSpPr/>
          <p:nvPr/>
        </p:nvSpPr>
        <p:spPr>
          <a:xfrm>
            <a:off x="4737240" y="2601720"/>
            <a:ext cx="355320" cy="317160"/>
          </a:xfrm>
          <a:prstGeom prst="rect">
            <a:avLst/>
          </a:prstGeom>
          <a:solidFill>
            <a:srgbClr val="006d2c"/>
          </a:solidFill>
          <a:ln w="9360">
            <a:solidFill>
              <a:srgbClr val="000000"/>
            </a:solidFill>
            <a:round/>
          </a:ln>
        </p:spPr>
      </p:sp>
      <p:sp>
        <p:nvSpPr>
          <p:cNvPr id="279" name="Line 11"/>
          <p:cNvSpPr/>
          <p:nvPr/>
        </p:nvSpPr>
        <p:spPr>
          <a:xfrm>
            <a:off x="4735440" y="1251720"/>
            <a:ext cx="0" cy="1928160"/>
          </a:xfrm>
          <a:prstGeom prst="line">
            <a:avLst/>
          </a:prstGeom>
          <a:ln w="12600">
            <a:solidFill>
              <a:srgbClr val="000000"/>
            </a:solidFill>
            <a:round/>
          </a:ln>
        </p:spPr>
      </p:sp>
      <p:sp>
        <p:nvSpPr>
          <p:cNvPr id="280" name="CustomShape 12"/>
          <p:cNvSpPr/>
          <p:nvPr/>
        </p:nvSpPr>
        <p:spPr>
          <a:xfrm>
            <a:off x="6451560" y="1554120"/>
            <a:ext cx="672840" cy="317160"/>
          </a:xfrm>
          <a:prstGeom prst="rect">
            <a:avLst/>
          </a:prstGeom>
          <a:solidFill>
            <a:srgbClr val="a50f15"/>
          </a:solidFill>
          <a:ln w="9360">
            <a:solidFill>
              <a:srgbClr val="000000"/>
            </a:solidFill>
            <a:round/>
          </a:ln>
        </p:spPr>
      </p:sp>
      <p:sp>
        <p:nvSpPr>
          <p:cNvPr id="281" name="CustomShape 13"/>
          <p:cNvSpPr/>
          <p:nvPr/>
        </p:nvSpPr>
        <p:spPr>
          <a:xfrm>
            <a:off x="7480440" y="1554120"/>
            <a:ext cx="355320" cy="317160"/>
          </a:xfrm>
          <a:prstGeom prst="rect">
            <a:avLst/>
          </a:prstGeom>
          <a:solidFill>
            <a:srgbClr val="003366"/>
          </a:solidFill>
          <a:ln w="9360">
            <a:solidFill>
              <a:srgbClr val="000000"/>
            </a:solidFill>
            <a:round/>
          </a:ln>
        </p:spPr>
      </p:sp>
      <p:sp>
        <p:nvSpPr>
          <p:cNvPr id="282" name="CustomShape 14"/>
          <p:cNvSpPr/>
          <p:nvPr/>
        </p:nvSpPr>
        <p:spPr>
          <a:xfrm>
            <a:off x="7810560" y="1554120"/>
            <a:ext cx="355320" cy="317160"/>
          </a:xfrm>
          <a:prstGeom prst="rect">
            <a:avLst/>
          </a:prstGeom>
          <a:solidFill>
            <a:srgbClr val="a50f15"/>
          </a:solidFill>
          <a:ln w="9360">
            <a:solidFill>
              <a:srgbClr val="000000"/>
            </a:solidFill>
            <a:round/>
          </a:ln>
        </p:spPr>
      </p:sp>
      <p:sp>
        <p:nvSpPr>
          <p:cNvPr id="283" name="CustomShape 15"/>
          <p:cNvSpPr/>
          <p:nvPr/>
        </p:nvSpPr>
        <p:spPr>
          <a:xfrm>
            <a:off x="6807240" y="2068560"/>
            <a:ext cx="672840" cy="317160"/>
          </a:xfrm>
          <a:prstGeom prst="rect">
            <a:avLst/>
          </a:prstGeom>
          <a:solidFill>
            <a:srgbClr val="a50f15"/>
          </a:solidFill>
          <a:ln w="9360">
            <a:solidFill>
              <a:srgbClr val="000000"/>
            </a:solidFill>
            <a:round/>
          </a:ln>
        </p:spPr>
      </p:sp>
      <p:sp>
        <p:nvSpPr>
          <p:cNvPr id="284" name="CustomShape 16"/>
          <p:cNvSpPr/>
          <p:nvPr/>
        </p:nvSpPr>
        <p:spPr>
          <a:xfrm>
            <a:off x="7480440" y="2068560"/>
            <a:ext cx="685440" cy="317160"/>
          </a:xfrm>
          <a:prstGeom prst="rect">
            <a:avLst/>
          </a:prstGeom>
          <a:solidFill>
            <a:srgbClr val="003366"/>
          </a:solidFill>
          <a:ln w="9360">
            <a:solidFill>
              <a:srgbClr val="000000"/>
            </a:solidFill>
            <a:round/>
          </a:ln>
        </p:spPr>
      </p:sp>
      <p:sp>
        <p:nvSpPr>
          <p:cNvPr id="285" name="CustomShape 17"/>
          <p:cNvSpPr/>
          <p:nvPr/>
        </p:nvSpPr>
        <p:spPr>
          <a:xfrm>
            <a:off x="7124760" y="2601720"/>
            <a:ext cx="685440" cy="317160"/>
          </a:xfrm>
          <a:prstGeom prst="rect">
            <a:avLst/>
          </a:prstGeom>
          <a:solidFill>
            <a:srgbClr val="006d2c"/>
          </a:solidFill>
          <a:ln w="9360">
            <a:solidFill>
              <a:srgbClr val="000000"/>
            </a:solidFill>
            <a:round/>
          </a:ln>
        </p:spPr>
      </p:sp>
      <p:sp>
        <p:nvSpPr>
          <p:cNvPr id="286" name="CustomShape 18"/>
          <p:cNvSpPr/>
          <p:nvPr/>
        </p:nvSpPr>
        <p:spPr>
          <a:xfrm>
            <a:off x="6769080" y="2601720"/>
            <a:ext cx="355320" cy="317160"/>
          </a:xfrm>
          <a:prstGeom prst="rect">
            <a:avLst/>
          </a:prstGeom>
          <a:solidFill>
            <a:srgbClr val="003366"/>
          </a:solidFill>
          <a:ln w="9360">
            <a:solidFill>
              <a:srgbClr val="000000"/>
            </a:solidFill>
            <a:round/>
          </a:ln>
        </p:spPr>
      </p:sp>
      <p:sp>
        <p:nvSpPr>
          <p:cNvPr id="287" name="CustomShape 19"/>
          <p:cNvSpPr/>
          <p:nvPr/>
        </p:nvSpPr>
        <p:spPr>
          <a:xfrm>
            <a:off x="6451560" y="2601720"/>
            <a:ext cx="355320" cy="317160"/>
          </a:xfrm>
          <a:prstGeom prst="rect">
            <a:avLst/>
          </a:prstGeom>
          <a:solidFill>
            <a:srgbClr val="006d2c"/>
          </a:solidFill>
          <a:ln w="9360">
            <a:solidFill>
              <a:srgbClr val="000000"/>
            </a:solidFill>
            <a:round/>
          </a:ln>
        </p:spPr>
      </p:sp>
      <p:sp>
        <p:nvSpPr>
          <p:cNvPr id="288" name="Line 20"/>
          <p:cNvSpPr/>
          <p:nvPr/>
        </p:nvSpPr>
        <p:spPr>
          <a:xfrm>
            <a:off x="6449760" y="1251720"/>
            <a:ext cx="0" cy="1928160"/>
          </a:xfrm>
          <a:prstGeom prst="line">
            <a:avLst/>
          </a:prstGeom>
          <a:ln w="12600">
            <a:solidFill>
              <a:srgbClr val="000000"/>
            </a:solidFill>
            <a:round/>
          </a:ln>
        </p:spPr>
      </p:sp>
      <p:sp>
        <p:nvSpPr>
          <p:cNvPr id="289" name="Line 21"/>
          <p:cNvSpPr/>
          <p:nvPr/>
        </p:nvSpPr>
        <p:spPr>
          <a:xfrm>
            <a:off x="8165880" y="1245600"/>
            <a:ext cx="0" cy="1928520"/>
          </a:xfrm>
          <a:prstGeom prst="line">
            <a:avLst/>
          </a:prstGeom>
          <a:ln w="12600">
            <a:solidFill>
              <a:srgbClr val="000000"/>
            </a:solidFill>
            <a:round/>
          </a:ln>
        </p:spPr>
      </p:sp>
      <p:sp>
        <p:nvSpPr>
          <p:cNvPr id="290" name="CustomShape 22"/>
          <p:cNvSpPr/>
          <p:nvPr/>
        </p:nvSpPr>
        <p:spPr>
          <a:xfrm flipH="1" rot="5400000">
            <a:off x="4853880" y="2980440"/>
            <a:ext cx="260280" cy="139320"/>
          </a:xfrm>
          <a:prstGeom prst="straightConnector1">
            <a:avLst/>
          </a:prstGeom>
          <a:solidFill>
            <a:srgbClr val="ff9900"/>
          </a:solidFill>
          <a:ln w="15840">
            <a:solidFill>
              <a:srgbClr val="000000"/>
            </a:solidFill>
            <a:round/>
            <a:tailEnd len="med" type="arrow" w="med"/>
          </a:ln>
        </p:spPr>
      </p:sp>
      <p:sp>
        <p:nvSpPr>
          <p:cNvPr id="291" name="CustomShape 23"/>
          <p:cNvSpPr/>
          <p:nvPr/>
        </p:nvSpPr>
        <p:spPr>
          <a:xfrm rot="5400000">
            <a:off x="5428440" y="2927160"/>
            <a:ext cx="260280" cy="245160"/>
          </a:xfrm>
          <a:prstGeom prst="straightConnector1">
            <a:avLst/>
          </a:prstGeom>
          <a:solidFill>
            <a:srgbClr val="ff9900"/>
          </a:solidFill>
          <a:ln w="15840">
            <a:solidFill>
              <a:srgbClr val="000000"/>
            </a:solidFill>
            <a:round/>
            <a:tailEnd len="med" type="arrow" w="med"/>
          </a:ln>
        </p:spPr>
      </p:sp>
      <p:sp>
        <p:nvSpPr>
          <p:cNvPr id="292" name="CustomShape 24"/>
          <p:cNvSpPr/>
          <p:nvPr/>
        </p:nvSpPr>
        <p:spPr>
          <a:xfrm>
            <a:off x="4623120" y="3180240"/>
            <a:ext cx="1023840" cy="333720"/>
          </a:xfrm>
          <a:prstGeom prst="rect">
            <a:avLst/>
          </a:prstGeom>
          <a:noFill/>
          <a:ln>
            <a:noFill/>
          </a:ln>
        </p:spPr>
        <p:txBody>
          <a:bodyPr wrap="none" lIns="90000" rIns="90000" tIns="45000" bIns="45000"/>
          <a:p>
            <a:pPr>
              <a:lnSpc>
                <a:spcPct val="100000"/>
              </a:lnSpc>
            </a:pPr>
            <a:r>
              <a:rPr lang="en-US" sz="1600">
                <a:solidFill>
                  <a:srgbClr val="000000"/>
                </a:solidFill>
                <a:latin typeface="Calibri"/>
              </a:rPr>
              <a:t>Partition</a:t>
            </a:r>
            <a:endParaRPr/>
          </a:p>
        </p:txBody>
      </p:sp>
      <p:sp>
        <p:nvSpPr>
          <p:cNvPr id="293" name="CustomShape 25"/>
          <p:cNvSpPr/>
          <p:nvPr/>
        </p:nvSpPr>
        <p:spPr>
          <a:xfrm flipH="1" rot="5400000">
            <a:off x="5828040" y="2917800"/>
            <a:ext cx="271080" cy="253800"/>
          </a:xfrm>
          <a:prstGeom prst="straightConnector1">
            <a:avLst/>
          </a:prstGeom>
          <a:solidFill>
            <a:srgbClr val="ff9900"/>
          </a:solidFill>
          <a:ln w="15840">
            <a:solidFill>
              <a:srgbClr val="000000"/>
            </a:solidFill>
            <a:round/>
            <a:tailEnd len="med" type="arrow" w="med"/>
          </a:ln>
        </p:spPr>
      </p:sp>
      <p:sp>
        <p:nvSpPr>
          <p:cNvPr id="294" name="CustomShape 26"/>
          <p:cNvSpPr/>
          <p:nvPr/>
        </p:nvSpPr>
        <p:spPr>
          <a:xfrm>
            <a:off x="5545440" y="3180240"/>
            <a:ext cx="1087920" cy="577080"/>
          </a:xfrm>
          <a:prstGeom prst="rect">
            <a:avLst/>
          </a:prstGeom>
          <a:noFill/>
          <a:ln>
            <a:noFill/>
          </a:ln>
        </p:spPr>
        <p:txBody>
          <a:bodyPr wrap="none" lIns="90000" rIns="90000" tIns="45000" bIns="45000"/>
          <a:p>
            <a:pPr>
              <a:lnSpc>
                <a:spcPct val="100000"/>
              </a:lnSpc>
            </a:pPr>
            <a:r>
              <a:rPr lang="en-US" sz="1600">
                <a:solidFill>
                  <a:srgbClr val="000000"/>
                </a:solidFill>
                <a:latin typeface="Calibri"/>
              </a:rPr>
              <a:t>Partition </a:t>
            </a:r>
            <a:endParaRPr/>
          </a:p>
          <a:p>
            <a:pPr>
              <a:lnSpc>
                <a:spcPct val="100000"/>
              </a:lnSpc>
            </a:pPr>
            <a:r>
              <a:rPr lang="en-US" sz="1600">
                <a:solidFill>
                  <a:srgbClr val="000000"/>
                </a:solidFill>
                <a:latin typeface="Calibri"/>
              </a:rPr>
              <a:t>slice</a:t>
            </a:r>
            <a:endParaRPr/>
          </a:p>
        </p:txBody>
      </p:sp>
      <p:sp>
        <p:nvSpPr>
          <p:cNvPr id="295" name="CustomShape 27"/>
          <p:cNvSpPr/>
          <p:nvPr/>
        </p:nvSpPr>
        <p:spPr>
          <a:xfrm rot="5400000">
            <a:off x="7084800" y="2556360"/>
            <a:ext cx="446760" cy="1715760"/>
          </a:xfrm>
          <a:prstGeom prst="rightBrace">
            <a:avLst>
              <a:gd name="adj1" fmla="val 56638"/>
              <a:gd name="adj2" fmla="val 50000"/>
            </a:avLst>
          </a:prstGeom>
          <a:solidFill>
            <a:srgbClr val="ffffff"/>
          </a:solidFill>
          <a:ln w="25560">
            <a:solidFill>
              <a:srgbClr val="000000"/>
            </a:solidFill>
            <a:round/>
          </a:ln>
        </p:spPr>
      </p:sp>
      <p:sp>
        <p:nvSpPr>
          <p:cNvPr id="296" name="CustomShape 28"/>
          <p:cNvSpPr/>
          <p:nvPr/>
        </p:nvSpPr>
        <p:spPr>
          <a:xfrm>
            <a:off x="6450120" y="3671280"/>
            <a:ext cx="1715760" cy="333720"/>
          </a:xfrm>
          <a:prstGeom prst="rect">
            <a:avLst/>
          </a:prstGeom>
          <a:noFill/>
          <a:ln>
            <a:noFill/>
          </a:ln>
        </p:spPr>
        <p:txBody>
          <a:bodyPr lIns="90000" rIns="90000" tIns="45000" bIns="45000"/>
          <a:p>
            <a:pPr algn="ctr">
              <a:lnSpc>
                <a:spcPct val="100000"/>
              </a:lnSpc>
            </a:pPr>
            <a:r>
              <a:rPr lang="en-US" sz="1600">
                <a:solidFill>
                  <a:srgbClr val="000000"/>
                </a:solidFill>
                <a:latin typeface="Calibri"/>
              </a:rPr>
              <a:t>Major Frame</a:t>
            </a:r>
            <a:endParaRPr/>
          </a:p>
        </p:txBody>
      </p:sp>
      <p:sp>
        <p:nvSpPr>
          <p:cNvPr id="297" name="CustomShape 29"/>
          <p:cNvSpPr/>
          <p:nvPr/>
        </p:nvSpPr>
        <p:spPr>
          <a:xfrm>
            <a:off x="4110120" y="1502280"/>
            <a:ext cx="626760" cy="638280"/>
          </a:xfrm>
          <a:prstGeom prst="rect">
            <a:avLst/>
          </a:prstGeom>
          <a:noFill/>
          <a:ln>
            <a:noFill/>
          </a:ln>
        </p:spPr>
        <p:txBody>
          <a:bodyPr lIns="90000" rIns="90000" tIns="45000" bIns="45000"/>
          <a:p>
            <a:pPr>
              <a:lnSpc>
                <a:spcPct val="100000"/>
              </a:lnSpc>
            </a:pPr>
            <a:r>
              <a:rPr lang="en-US">
                <a:solidFill>
                  <a:srgbClr val="000000"/>
                </a:solidFill>
                <a:latin typeface="Calibri"/>
              </a:rPr>
              <a:t>PE 1</a:t>
            </a:r>
            <a:endParaRPr/>
          </a:p>
        </p:txBody>
      </p:sp>
      <p:sp>
        <p:nvSpPr>
          <p:cNvPr id="298" name="CustomShape 30"/>
          <p:cNvSpPr/>
          <p:nvPr/>
        </p:nvSpPr>
        <p:spPr>
          <a:xfrm>
            <a:off x="4108320" y="2016720"/>
            <a:ext cx="626760" cy="638280"/>
          </a:xfrm>
          <a:prstGeom prst="rect">
            <a:avLst/>
          </a:prstGeom>
          <a:noFill/>
          <a:ln>
            <a:noFill/>
          </a:ln>
        </p:spPr>
        <p:txBody>
          <a:bodyPr lIns="90000" rIns="90000" tIns="45000" bIns="45000"/>
          <a:p>
            <a:pPr>
              <a:lnSpc>
                <a:spcPct val="100000"/>
              </a:lnSpc>
            </a:pPr>
            <a:r>
              <a:rPr lang="en-US">
                <a:solidFill>
                  <a:srgbClr val="000000"/>
                </a:solidFill>
                <a:latin typeface="Calibri"/>
              </a:rPr>
              <a:t>PE 2</a:t>
            </a:r>
            <a:endParaRPr/>
          </a:p>
        </p:txBody>
      </p:sp>
      <p:sp>
        <p:nvSpPr>
          <p:cNvPr id="299" name="CustomShape 31"/>
          <p:cNvSpPr/>
          <p:nvPr/>
        </p:nvSpPr>
        <p:spPr>
          <a:xfrm>
            <a:off x="4110120" y="2550240"/>
            <a:ext cx="626760" cy="638280"/>
          </a:xfrm>
          <a:prstGeom prst="rect">
            <a:avLst/>
          </a:prstGeom>
          <a:noFill/>
          <a:ln>
            <a:noFill/>
          </a:ln>
        </p:spPr>
        <p:txBody>
          <a:bodyPr lIns="90000" rIns="90000" tIns="45000" bIns="45000"/>
          <a:p>
            <a:pPr>
              <a:lnSpc>
                <a:spcPct val="100000"/>
              </a:lnSpc>
            </a:pPr>
            <a:r>
              <a:rPr lang="en-US">
                <a:solidFill>
                  <a:srgbClr val="000000"/>
                </a:solidFill>
                <a:latin typeface="Calibri"/>
              </a:rPr>
              <a:t>PE 3</a:t>
            </a:r>
            <a:endParaRPr/>
          </a:p>
        </p:txBody>
      </p:sp>
      <p:sp>
        <p:nvSpPr>
          <p:cNvPr id="300" name="CustomShape 32"/>
          <p:cNvSpPr/>
          <p:nvPr/>
        </p:nvSpPr>
        <p:spPr>
          <a:xfrm rot="20139600">
            <a:off x="4345200" y="4785120"/>
            <a:ext cx="3592080" cy="912600"/>
          </a:xfrm>
          <a:prstGeom prst="rect">
            <a:avLst/>
          </a:prstGeom>
          <a:solidFill>
            <a:srgbClr val="e75c00"/>
          </a:solidFill>
          <a:ln w="25560">
            <a:solidFill>
              <a:srgbClr val="aa4400"/>
            </a:solidFill>
            <a:round/>
          </a:ln>
        </p:spPr>
        <p:txBody>
          <a:bodyPr lIns="90000" rIns="90000" tIns="45000" bIns="45000"/>
          <a:p>
            <a:pPr algn="ctr">
              <a:lnSpc>
                <a:spcPct val="100000"/>
              </a:lnSpc>
            </a:pPr>
            <a:r>
              <a:rPr lang="en-US">
                <a:solidFill>
                  <a:srgbClr val="ffffff"/>
                </a:solidFill>
                <a:latin typeface="Calibri"/>
              </a:rPr>
              <a:t>Problem: optimize task mapping </a:t>
            </a:r>
            <a:endParaRPr/>
          </a:p>
          <a:p>
            <a:pPr algn="ctr">
              <a:lnSpc>
                <a:spcPct val="100000"/>
              </a:lnSpc>
            </a:pPr>
            <a:r>
              <a:rPr lang="en-US">
                <a:solidFill>
                  <a:srgbClr val="ffffff"/>
                </a:solidFill>
                <a:latin typeface="Calibri"/>
              </a:rPr>
              <a:t>and allocation of partitions</a:t>
            </a:r>
            <a:endParaRPr/>
          </a:p>
        </p:txBody>
      </p:sp>
      <p:sp>
        <p:nvSpPr>
          <p:cNvPr id="301" name="CustomShape 33"/>
          <p:cNvSpPr/>
          <p:nvPr/>
        </p:nvSpPr>
        <p:spPr>
          <a:xfrm>
            <a:off x="576360" y="1616400"/>
            <a:ext cx="1353960" cy="129672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302" name="CustomShape 34"/>
          <p:cNvSpPr/>
          <p:nvPr/>
        </p:nvSpPr>
        <p:spPr>
          <a:xfrm>
            <a:off x="2197800" y="1616400"/>
            <a:ext cx="1353960" cy="129672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303" name="Line 35"/>
          <p:cNvSpPr/>
          <p:nvPr/>
        </p:nvSpPr>
        <p:spPr>
          <a:xfrm flipH="1">
            <a:off x="1252440" y="2914200"/>
            <a:ext cx="1440" cy="462960"/>
          </a:xfrm>
          <a:prstGeom prst="line">
            <a:avLst/>
          </a:prstGeom>
          <a:ln w="25560">
            <a:solidFill>
              <a:srgbClr val="000000"/>
            </a:solidFill>
            <a:round/>
          </a:ln>
        </p:spPr>
      </p:sp>
      <p:sp>
        <p:nvSpPr>
          <p:cNvPr id="304" name="Line 36"/>
          <p:cNvSpPr/>
          <p:nvPr/>
        </p:nvSpPr>
        <p:spPr>
          <a:xfrm flipH="1">
            <a:off x="2873160" y="2913120"/>
            <a:ext cx="1440" cy="459360"/>
          </a:xfrm>
          <a:prstGeom prst="line">
            <a:avLst/>
          </a:prstGeom>
          <a:ln w="25560">
            <a:solidFill>
              <a:srgbClr val="000000"/>
            </a:solidFill>
            <a:round/>
          </a:ln>
        </p:spPr>
      </p:sp>
      <p:sp>
        <p:nvSpPr>
          <p:cNvPr id="305" name="Line 37"/>
          <p:cNvSpPr/>
          <p:nvPr/>
        </p:nvSpPr>
        <p:spPr>
          <a:xfrm flipH="1">
            <a:off x="1928880" y="3376440"/>
            <a:ext cx="1440" cy="459360"/>
          </a:xfrm>
          <a:prstGeom prst="line">
            <a:avLst/>
          </a:prstGeom>
          <a:ln w="25560">
            <a:solidFill>
              <a:srgbClr val="000000"/>
            </a:solidFill>
            <a:round/>
          </a:ln>
        </p:spPr>
      </p:sp>
      <p:sp>
        <p:nvSpPr>
          <p:cNvPr id="306" name="Line 38"/>
          <p:cNvSpPr/>
          <p:nvPr/>
        </p:nvSpPr>
        <p:spPr>
          <a:xfrm>
            <a:off x="348120" y="3372480"/>
            <a:ext cx="3341160" cy="1800"/>
          </a:xfrm>
          <a:prstGeom prst="line">
            <a:avLst/>
          </a:prstGeom>
          <a:ln w="73080">
            <a:solidFill>
              <a:srgbClr val="000000"/>
            </a:solidFill>
            <a:round/>
          </a:ln>
        </p:spPr>
      </p:sp>
      <p:sp>
        <p:nvSpPr>
          <p:cNvPr id="307" name="CustomShape 39"/>
          <p:cNvSpPr/>
          <p:nvPr/>
        </p:nvSpPr>
        <p:spPr>
          <a:xfrm>
            <a:off x="1254240" y="3835800"/>
            <a:ext cx="1353960" cy="129672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308" name="CustomShape 40"/>
          <p:cNvSpPr/>
          <p:nvPr/>
        </p:nvSpPr>
        <p:spPr>
          <a:xfrm>
            <a:off x="1444680" y="1752120"/>
            <a:ext cx="310680" cy="317160"/>
          </a:xfrm>
          <a:prstGeom prst="ellipse">
            <a:avLst/>
          </a:prstGeom>
          <a:solidFill>
            <a:srgbClr val="a50f15"/>
          </a:solidFill>
          <a:ln w="9360">
            <a:solidFill>
              <a:srgbClr val="808080"/>
            </a:solidFill>
            <a:round/>
          </a:ln>
        </p:spPr>
      </p:sp>
      <p:sp>
        <p:nvSpPr>
          <p:cNvPr id="309" name="CustomShape 41"/>
          <p:cNvSpPr/>
          <p:nvPr/>
        </p:nvSpPr>
        <p:spPr>
          <a:xfrm>
            <a:off x="762120" y="2473560"/>
            <a:ext cx="310680" cy="317160"/>
          </a:xfrm>
          <a:prstGeom prst="ellipse">
            <a:avLst/>
          </a:prstGeom>
          <a:solidFill>
            <a:srgbClr val="003366"/>
          </a:solidFill>
          <a:ln w="9360">
            <a:solidFill>
              <a:srgbClr val="808080"/>
            </a:solidFill>
            <a:round/>
          </a:ln>
        </p:spPr>
      </p:sp>
      <p:sp>
        <p:nvSpPr>
          <p:cNvPr id="310" name="CustomShape 42"/>
          <p:cNvSpPr/>
          <p:nvPr/>
        </p:nvSpPr>
        <p:spPr>
          <a:xfrm>
            <a:off x="762120" y="1752120"/>
            <a:ext cx="310680" cy="317160"/>
          </a:xfrm>
          <a:prstGeom prst="ellipse">
            <a:avLst/>
          </a:prstGeom>
          <a:solidFill>
            <a:srgbClr val="a50f15"/>
          </a:solidFill>
          <a:ln w="9360">
            <a:solidFill>
              <a:srgbClr val="808080"/>
            </a:solidFill>
            <a:round/>
          </a:ln>
        </p:spPr>
      </p:sp>
      <p:sp>
        <p:nvSpPr>
          <p:cNvPr id="311" name="CustomShape 43"/>
          <p:cNvSpPr/>
          <p:nvPr/>
        </p:nvSpPr>
        <p:spPr>
          <a:xfrm>
            <a:off x="2364120" y="1751040"/>
            <a:ext cx="310680" cy="317160"/>
          </a:xfrm>
          <a:prstGeom prst="ellipse">
            <a:avLst/>
          </a:prstGeom>
          <a:solidFill>
            <a:srgbClr val="003366"/>
          </a:solidFill>
          <a:ln w="9360">
            <a:solidFill>
              <a:srgbClr val="808080"/>
            </a:solidFill>
            <a:round/>
          </a:ln>
        </p:spPr>
      </p:sp>
      <p:sp>
        <p:nvSpPr>
          <p:cNvPr id="312" name="CustomShape 44"/>
          <p:cNvSpPr/>
          <p:nvPr/>
        </p:nvSpPr>
        <p:spPr>
          <a:xfrm>
            <a:off x="3065040" y="1751040"/>
            <a:ext cx="310680" cy="317160"/>
          </a:xfrm>
          <a:prstGeom prst="ellipse">
            <a:avLst/>
          </a:prstGeom>
          <a:solidFill>
            <a:srgbClr val="006d2c"/>
          </a:solidFill>
          <a:ln w="9360">
            <a:solidFill>
              <a:srgbClr val="808080"/>
            </a:solidFill>
            <a:round/>
          </a:ln>
        </p:spPr>
      </p:sp>
      <p:sp>
        <p:nvSpPr>
          <p:cNvPr id="313" name="CustomShape 45"/>
          <p:cNvSpPr/>
          <p:nvPr/>
        </p:nvSpPr>
        <p:spPr>
          <a:xfrm>
            <a:off x="3065040" y="2447640"/>
            <a:ext cx="310680" cy="317160"/>
          </a:xfrm>
          <a:prstGeom prst="ellipse">
            <a:avLst/>
          </a:prstGeom>
          <a:solidFill>
            <a:srgbClr val="a50f15"/>
          </a:solidFill>
          <a:ln w="9360">
            <a:solidFill>
              <a:srgbClr val="808080"/>
            </a:solidFill>
            <a:round/>
          </a:ln>
        </p:spPr>
      </p:sp>
      <p:sp>
        <p:nvSpPr>
          <p:cNvPr id="314" name="CustomShape 46"/>
          <p:cNvSpPr/>
          <p:nvPr/>
        </p:nvSpPr>
        <p:spPr>
          <a:xfrm>
            <a:off x="1427400" y="3983040"/>
            <a:ext cx="310680" cy="317160"/>
          </a:xfrm>
          <a:prstGeom prst="ellipse">
            <a:avLst/>
          </a:prstGeom>
          <a:solidFill>
            <a:srgbClr val="003366"/>
          </a:solidFill>
          <a:ln w="9360">
            <a:solidFill>
              <a:srgbClr val="808080"/>
            </a:solidFill>
            <a:round/>
          </a:ln>
        </p:spPr>
      </p:sp>
      <p:sp>
        <p:nvSpPr>
          <p:cNvPr id="315" name="CustomShape 47"/>
          <p:cNvSpPr/>
          <p:nvPr/>
        </p:nvSpPr>
        <p:spPr>
          <a:xfrm>
            <a:off x="2132280" y="4642560"/>
            <a:ext cx="310680" cy="317160"/>
          </a:xfrm>
          <a:prstGeom prst="ellipse">
            <a:avLst/>
          </a:prstGeom>
          <a:solidFill>
            <a:srgbClr val="006d2c"/>
          </a:solidFill>
          <a:ln w="9360">
            <a:solidFill>
              <a:srgbClr val="808080"/>
            </a:solidFill>
            <a:round/>
          </a:ln>
        </p:spPr>
      </p:sp>
      <p:sp>
        <p:nvSpPr>
          <p:cNvPr id="316" name="CustomShape 48"/>
          <p:cNvSpPr/>
          <p:nvPr/>
        </p:nvSpPr>
        <p:spPr>
          <a:xfrm>
            <a:off x="262080" y="1321920"/>
            <a:ext cx="733320" cy="344880"/>
          </a:xfrm>
          <a:prstGeom prst="wedgeEllipseCallout">
            <a:avLst>
              <a:gd name="adj1" fmla="val 35510"/>
              <a:gd name="adj2" fmla="val 99089"/>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SIL3</a:t>
            </a:r>
            <a:endParaRPr/>
          </a:p>
        </p:txBody>
      </p:sp>
      <p:sp>
        <p:nvSpPr>
          <p:cNvPr id="317" name="CustomShape 49"/>
          <p:cNvSpPr/>
          <p:nvPr/>
        </p:nvSpPr>
        <p:spPr>
          <a:xfrm>
            <a:off x="1004400" y="1321920"/>
            <a:ext cx="733320" cy="344880"/>
          </a:xfrm>
          <a:prstGeom prst="wedgeEllipseCallout">
            <a:avLst>
              <a:gd name="adj1" fmla="val 31978"/>
              <a:gd name="adj2" fmla="val 94085"/>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SIL3</a:t>
            </a:r>
            <a:endParaRPr/>
          </a:p>
        </p:txBody>
      </p:sp>
      <p:sp>
        <p:nvSpPr>
          <p:cNvPr id="318" name="CustomShape 50"/>
          <p:cNvSpPr/>
          <p:nvPr/>
        </p:nvSpPr>
        <p:spPr>
          <a:xfrm>
            <a:off x="262080" y="2817000"/>
            <a:ext cx="733320" cy="344880"/>
          </a:xfrm>
          <a:prstGeom prst="wedgeEllipseCallout">
            <a:avLst>
              <a:gd name="adj1" fmla="val 36687"/>
              <a:gd name="adj2" fmla="val -81085"/>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SIL4</a:t>
            </a:r>
            <a:endParaRPr/>
          </a:p>
        </p:txBody>
      </p:sp>
      <p:sp>
        <p:nvSpPr>
          <p:cNvPr id="319" name="CustomShape 51"/>
          <p:cNvSpPr/>
          <p:nvPr/>
        </p:nvSpPr>
        <p:spPr>
          <a:xfrm>
            <a:off x="822600" y="3553560"/>
            <a:ext cx="733320" cy="344880"/>
          </a:xfrm>
          <a:prstGeom prst="wedgeEllipseCallout">
            <a:avLst>
              <a:gd name="adj1" fmla="val 46107"/>
              <a:gd name="adj2" fmla="val 91582"/>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SIL4</a:t>
            </a:r>
            <a:endParaRPr/>
          </a:p>
        </p:txBody>
      </p:sp>
      <p:sp>
        <p:nvSpPr>
          <p:cNvPr id="320" name="CustomShape 52"/>
          <p:cNvSpPr/>
          <p:nvPr/>
        </p:nvSpPr>
        <p:spPr>
          <a:xfrm>
            <a:off x="3065040" y="1321920"/>
            <a:ext cx="733320" cy="344880"/>
          </a:xfrm>
          <a:prstGeom prst="wedgeEllipseCallout">
            <a:avLst>
              <a:gd name="adj1" fmla="val -23362"/>
              <a:gd name="adj2" fmla="val 94085"/>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SIL1</a:t>
            </a:r>
            <a:endParaRPr/>
          </a:p>
        </p:txBody>
      </p:sp>
      <p:sp>
        <p:nvSpPr>
          <p:cNvPr id="321" name="CustomShape 53"/>
          <p:cNvSpPr/>
          <p:nvPr/>
        </p:nvSpPr>
        <p:spPr>
          <a:xfrm>
            <a:off x="3065040" y="2819160"/>
            <a:ext cx="733320" cy="344880"/>
          </a:xfrm>
          <a:prstGeom prst="wedgeEllipseCallout">
            <a:avLst>
              <a:gd name="adj1" fmla="val -23362"/>
              <a:gd name="adj2" fmla="val -88592"/>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SIL3</a:t>
            </a:r>
            <a:endParaRPr/>
          </a:p>
        </p:txBody>
      </p:sp>
      <p:sp>
        <p:nvSpPr>
          <p:cNvPr id="322" name="CustomShape 54"/>
          <p:cNvSpPr/>
          <p:nvPr/>
        </p:nvSpPr>
        <p:spPr>
          <a:xfrm>
            <a:off x="2443320" y="5009040"/>
            <a:ext cx="733320" cy="344880"/>
          </a:xfrm>
          <a:prstGeom prst="wedgeEllipseCallout">
            <a:avLst>
              <a:gd name="adj1" fmla="val -58686"/>
              <a:gd name="adj2" fmla="val -88592"/>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SIL1</a:t>
            </a:r>
            <a:endParaRPr/>
          </a:p>
        </p:txBody>
      </p:sp>
      <p:sp>
        <p:nvSpPr>
          <p:cNvPr id="323" name="Line 55"/>
          <p:cNvSpPr/>
          <p:nvPr/>
        </p:nvSpPr>
        <p:spPr>
          <a:xfrm>
            <a:off x="2874600" y="1616400"/>
            <a:ext cx="0" cy="646920"/>
          </a:xfrm>
          <a:prstGeom prst="line">
            <a:avLst/>
          </a:prstGeom>
          <a:ln w="25560">
            <a:solidFill>
              <a:srgbClr val="000000"/>
            </a:solidFill>
            <a:round/>
          </a:ln>
        </p:spPr>
      </p:sp>
      <p:sp>
        <p:nvSpPr>
          <p:cNvPr id="324" name="Line 56"/>
          <p:cNvSpPr/>
          <p:nvPr/>
        </p:nvSpPr>
        <p:spPr>
          <a:xfrm flipV="1">
            <a:off x="576000" y="2264760"/>
            <a:ext cx="1354320" cy="1800"/>
          </a:xfrm>
          <a:prstGeom prst="line">
            <a:avLst/>
          </a:prstGeom>
          <a:ln w="25560">
            <a:solidFill>
              <a:srgbClr val="000000"/>
            </a:solidFill>
            <a:round/>
          </a:ln>
        </p:spPr>
      </p:sp>
      <p:sp>
        <p:nvSpPr>
          <p:cNvPr id="325" name="Line 57"/>
          <p:cNvSpPr/>
          <p:nvPr/>
        </p:nvSpPr>
        <p:spPr>
          <a:xfrm flipV="1">
            <a:off x="2197440" y="2263320"/>
            <a:ext cx="1354320" cy="1440"/>
          </a:xfrm>
          <a:prstGeom prst="line">
            <a:avLst/>
          </a:prstGeom>
          <a:ln w="25560">
            <a:solidFill>
              <a:srgbClr val="000000"/>
            </a:solidFill>
            <a:round/>
          </a:ln>
        </p:spPr>
      </p:sp>
      <p:sp>
        <p:nvSpPr>
          <p:cNvPr id="326" name="Line 58"/>
          <p:cNvSpPr/>
          <p:nvPr/>
        </p:nvSpPr>
        <p:spPr>
          <a:xfrm flipV="1">
            <a:off x="1251720" y="4484880"/>
            <a:ext cx="1353960" cy="1800"/>
          </a:xfrm>
          <a:prstGeom prst="line">
            <a:avLst/>
          </a:prstGeom>
          <a:ln w="25560">
            <a:solidFill>
              <a:srgbClr val="000000"/>
            </a:solidFill>
            <a:round/>
          </a:ln>
        </p:spPr>
      </p:sp>
      <p:sp>
        <p:nvSpPr>
          <p:cNvPr id="327" name="CustomShape 59"/>
          <p:cNvSpPr/>
          <p:nvPr/>
        </p:nvSpPr>
        <p:spPr>
          <a:xfrm>
            <a:off x="2308320" y="1321920"/>
            <a:ext cx="733320" cy="344880"/>
          </a:xfrm>
          <a:prstGeom prst="wedgeEllipseCallout">
            <a:avLst>
              <a:gd name="adj1" fmla="val -29250"/>
              <a:gd name="adj2" fmla="val 96587"/>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SIL4</a:t>
            </a:r>
            <a:endParaRPr/>
          </a:p>
        </p:txBody>
      </p:sp>
      <p:sp>
        <p:nvSpPr>
          <p:cNvPr id="328" name="CustomShape 60"/>
          <p:cNvSpPr/>
          <p:nvPr/>
        </p:nvSpPr>
        <p:spPr>
          <a:xfrm>
            <a:off x="4735440" y="2069640"/>
            <a:ext cx="355320" cy="317160"/>
          </a:xfrm>
          <a:prstGeom prst="rect">
            <a:avLst/>
          </a:prstGeom>
          <a:solidFill>
            <a:srgbClr val="006d2c"/>
          </a:solidFill>
          <a:ln w="9360">
            <a:solidFill>
              <a:srgbClr val="000000"/>
            </a:solidFill>
            <a:round/>
          </a:ln>
        </p:spPr>
      </p:sp>
      <p:sp>
        <p:nvSpPr>
          <p:cNvPr id="329" name="CustomShape 61"/>
          <p:cNvSpPr/>
          <p:nvPr/>
        </p:nvSpPr>
        <p:spPr>
          <a:xfrm>
            <a:off x="6451920" y="2068560"/>
            <a:ext cx="355320" cy="317160"/>
          </a:xfrm>
          <a:prstGeom prst="rect">
            <a:avLst/>
          </a:prstGeom>
          <a:solidFill>
            <a:srgbClr val="006d2c"/>
          </a:solidFill>
          <a:ln w="9360">
            <a:solidFill>
              <a:srgbClr val="000000"/>
            </a:solidFill>
            <a:round/>
          </a:ln>
        </p:spPr>
      </p:sp>
    </p:spTree>
  </p:cSld>
  <p:timing>
    <p:tnLst>
      <p:par>
        <p:cTn id="147" dur="indefinite" restart="never" nodeType="tmRoot">
          <p:childTnLst>
            <p:seq>
              <p:cTn id="148" dur="indefinite" nodeType="mainSeq">
                <p:childTnLst>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270">
                                            <p:txEl>
                                              <p:pRg st="0" end="22"/>
                                            </p:txEl>
                                          </p:spTgt>
                                        </p:tgtEl>
                                        <p:attrNameLst>
                                          <p:attrName>style.visibility</p:attrName>
                                        </p:attrNameLst>
                                      </p:cBhvr>
                                      <p:to>
                                        <p:strVal val="visible"/>
                                      </p:to>
                                    </p:set>
                                  </p:childTnLst>
                                </p:cTn>
                              </p:par>
                              <p:par>
                                <p:cTn id="153" nodeType="withEffect" fill="hold" presetClass="entr" presetID="1">
                                  <p:stCondLst>
                                    <p:cond delay="0"/>
                                  </p:stCondLst>
                                  <p:childTnLst>
                                    <p:set>
                                      <p:cBhvr>
                                        <p:cTn id="154" dur="1" fill="hold">
                                          <p:stCondLst>
                                            <p:cond delay="0"/>
                                          </p:stCondLst>
                                        </p:cTn>
                                        <p:tgtEl>
                                          <p:spTgt spid="270">
                                            <p:txEl>
                                              <p:pRg st="22" end="45"/>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270">
                                            <p:txEl>
                                              <p:pRg st="45" end="71"/>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270">
                                            <p:txEl>
                                              <p:pRg st="71" end="97"/>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270">
                                            <p:txEl>
                                              <p:pRg st="97" end="147"/>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270">
                                            <p:txEl>
                                              <p:pRg st="147" end="177"/>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Application Model</a:t>
            </a:r>
            <a:r>
              <a:rPr b="1" lang="en-US" sz="3200">
                <a:solidFill>
                  <a:srgbClr val="08519c"/>
                </a:solidFill>
                <a:latin typeface="Calibri"/>
                <a:ea typeface="ＭＳ Ｐゴシック"/>
              </a:rPr>
              <a:t>	</a:t>
            </a:r>
            <a:endParaRPr/>
          </a:p>
        </p:txBody>
      </p:sp>
      <p:sp>
        <p:nvSpPr>
          <p:cNvPr id="331"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Static Cyclic Scheduling</a:t>
            </a:r>
            <a:endParaRPr/>
          </a:p>
        </p:txBody>
      </p:sp>
      <p:pic>
        <p:nvPicPr>
          <p:cNvPr id="332" name="Picture 7" descr=""/>
          <p:cNvPicPr/>
          <p:nvPr/>
        </p:nvPicPr>
        <p:blipFill>
          <a:blip r:embed="rId1"/>
          <a:stretch>
            <a:fillRect/>
          </a:stretch>
        </p:blipFill>
        <p:spPr>
          <a:xfrm>
            <a:off x="358920" y="1405080"/>
            <a:ext cx="8542800" cy="4924800"/>
          </a:xfrm>
          <a:prstGeom prst="rect">
            <a:avLst/>
          </a:prstGeom>
          <a:ln>
            <a:noFill/>
          </a:ln>
        </p:spPr>
      </p:pic>
      <p:sp>
        <p:nvSpPr>
          <p:cNvPr id="333" name="CustomShape 3"/>
          <p:cNvSpPr/>
          <p:nvPr/>
        </p:nvSpPr>
        <p:spPr>
          <a:xfrm>
            <a:off x="4860000" y="3873600"/>
            <a:ext cx="3961440" cy="2603160"/>
          </a:xfrm>
          <a:prstGeom prst="rect">
            <a:avLst/>
          </a:prstGeom>
          <a:solidFill>
            <a:srgbClr val="ffffff"/>
          </a:solidFill>
          <a:ln w="9360">
            <a:noFill/>
          </a:ln>
        </p:spPr>
      </p:sp>
      <p:sp>
        <p:nvSpPr>
          <p:cNvPr id="334" name="CustomShape 4"/>
          <p:cNvSpPr/>
          <p:nvPr/>
        </p:nvSpPr>
        <p:spPr>
          <a:xfrm>
            <a:off x="4821840" y="1422360"/>
            <a:ext cx="3961440" cy="2603160"/>
          </a:xfrm>
          <a:prstGeom prst="rect">
            <a:avLst/>
          </a:prstGeom>
          <a:solidFill>
            <a:srgbClr val="ffffff"/>
          </a:solidFill>
          <a:ln w="9360">
            <a:noFill/>
          </a:ln>
        </p:spPr>
      </p:sp>
      <p:sp>
        <p:nvSpPr>
          <p:cNvPr id="335" name="CustomShape 5"/>
          <p:cNvSpPr/>
          <p:nvPr/>
        </p:nvSpPr>
        <p:spPr>
          <a:xfrm rot="10800000">
            <a:off x="1359000" y="2209680"/>
            <a:ext cx="672840" cy="342720"/>
          </a:xfrm>
          <a:prstGeom prst="snipRoundRect">
            <a:avLst>
              <a:gd name="adj1" fmla="val 16667"/>
              <a:gd name="adj2" fmla="val 16667"/>
            </a:avLst>
          </a:prstGeom>
          <a:solidFill>
            <a:srgbClr val="ffffff"/>
          </a:solidFill>
          <a:ln w="9360">
            <a:noFill/>
          </a:ln>
        </p:spPr>
      </p:sp>
      <p:sp>
        <p:nvSpPr>
          <p:cNvPr id="336" name="CustomShape 6"/>
          <p:cNvSpPr/>
          <p:nvPr/>
        </p:nvSpPr>
        <p:spPr>
          <a:xfrm rot="10800000">
            <a:off x="1359000" y="3340440"/>
            <a:ext cx="672840" cy="342720"/>
          </a:xfrm>
          <a:prstGeom prst="snipRoundRect">
            <a:avLst>
              <a:gd name="adj1" fmla="val 16667"/>
              <a:gd name="adj2" fmla="val 16667"/>
            </a:avLst>
          </a:prstGeom>
          <a:solidFill>
            <a:srgbClr val="ffffff"/>
          </a:solidFill>
          <a:ln w="9360">
            <a:noFill/>
          </a:ln>
        </p:spPr>
      </p:sp>
      <p:sp>
        <p:nvSpPr>
          <p:cNvPr id="337" name="CustomShape 7"/>
          <p:cNvSpPr/>
          <p:nvPr/>
        </p:nvSpPr>
        <p:spPr>
          <a:xfrm rot="10800000">
            <a:off x="2718000" y="2209680"/>
            <a:ext cx="672840" cy="342720"/>
          </a:xfrm>
          <a:prstGeom prst="snipRoundRect">
            <a:avLst>
              <a:gd name="adj1" fmla="val 16667"/>
              <a:gd name="adj2" fmla="val 16667"/>
            </a:avLst>
          </a:prstGeom>
          <a:solidFill>
            <a:srgbClr val="ffffff"/>
          </a:solidFill>
          <a:ln w="9360">
            <a:noFill/>
          </a:ln>
        </p:spPr>
      </p:sp>
      <p:sp>
        <p:nvSpPr>
          <p:cNvPr id="338" name="CustomShape 8"/>
          <p:cNvSpPr/>
          <p:nvPr/>
        </p:nvSpPr>
        <p:spPr>
          <a:xfrm rot="10800000">
            <a:off x="2718000" y="3257640"/>
            <a:ext cx="672840" cy="342720"/>
          </a:xfrm>
          <a:prstGeom prst="snipRoundRect">
            <a:avLst>
              <a:gd name="adj1" fmla="val 16667"/>
              <a:gd name="adj2" fmla="val 16667"/>
            </a:avLst>
          </a:prstGeom>
          <a:solidFill>
            <a:srgbClr val="ffffff"/>
          </a:solidFill>
          <a:ln w="9360">
            <a:noFill/>
          </a:ln>
        </p:spPr>
      </p:sp>
      <p:sp>
        <p:nvSpPr>
          <p:cNvPr id="339" name="CustomShape 9"/>
          <p:cNvSpPr/>
          <p:nvPr/>
        </p:nvSpPr>
        <p:spPr>
          <a:xfrm rot="10800000">
            <a:off x="2781720" y="4508640"/>
            <a:ext cx="672840" cy="342720"/>
          </a:xfrm>
          <a:prstGeom prst="snipRoundRect">
            <a:avLst>
              <a:gd name="adj1" fmla="val 16667"/>
              <a:gd name="adj2" fmla="val 16667"/>
            </a:avLst>
          </a:prstGeom>
          <a:solidFill>
            <a:srgbClr val="ffffff"/>
          </a:solidFill>
          <a:ln w="9360">
            <a:noFill/>
          </a:ln>
        </p:spPr>
      </p:sp>
      <p:sp>
        <p:nvSpPr>
          <p:cNvPr id="340" name="CustomShape 10"/>
          <p:cNvSpPr/>
          <p:nvPr/>
        </p:nvSpPr>
        <p:spPr>
          <a:xfrm rot="10800000">
            <a:off x="4187160" y="2184120"/>
            <a:ext cx="672840" cy="342720"/>
          </a:xfrm>
          <a:prstGeom prst="snipRoundRect">
            <a:avLst>
              <a:gd name="adj1" fmla="val 16667"/>
              <a:gd name="adj2" fmla="val 16667"/>
            </a:avLst>
          </a:prstGeom>
          <a:solidFill>
            <a:srgbClr val="ffffff"/>
          </a:solidFill>
          <a:ln w="9360">
            <a:noFill/>
          </a:ln>
        </p:spPr>
      </p:sp>
      <p:sp>
        <p:nvSpPr>
          <p:cNvPr id="341" name="CustomShape 11"/>
          <p:cNvSpPr/>
          <p:nvPr/>
        </p:nvSpPr>
        <p:spPr>
          <a:xfrm rot="20139600">
            <a:off x="5268240" y="4930920"/>
            <a:ext cx="3592080" cy="638280"/>
          </a:xfrm>
          <a:prstGeom prst="rect">
            <a:avLst/>
          </a:prstGeom>
          <a:solidFill>
            <a:srgbClr val="e75c00"/>
          </a:solidFill>
          <a:ln w="25560">
            <a:solidFill>
              <a:srgbClr val="aa4400"/>
            </a:solidFill>
            <a:round/>
          </a:ln>
        </p:spPr>
        <p:txBody>
          <a:bodyPr lIns="90000" rIns="90000" tIns="45000" bIns="45000"/>
          <a:p>
            <a:pPr algn="ctr">
              <a:lnSpc>
                <a:spcPct val="100000"/>
              </a:lnSpc>
            </a:pPr>
            <a:r>
              <a:rPr lang="en-US">
                <a:solidFill>
                  <a:srgbClr val="ffffff"/>
                </a:solidFill>
                <a:latin typeface="Calibri"/>
              </a:rPr>
              <a:t>Problem: reduce development costs</a:t>
            </a:r>
            <a:endParaRPr/>
          </a:p>
        </p:txBody>
      </p:sp>
      <p:sp>
        <p:nvSpPr>
          <p:cNvPr id="342" name="CustomShape 12"/>
          <p:cNvSpPr/>
          <p:nvPr/>
        </p:nvSpPr>
        <p:spPr>
          <a:xfrm>
            <a:off x="358920" y="5993640"/>
            <a:ext cx="4500720" cy="699480"/>
          </a:xfrm>
          <a:prstGeom prst="rect">
            <a:avLst/>
          </a:prstGeom>
          <a:noFill/>
          <a:ln>
            <a:noFill/>
          </a:ln>
        </p:spPr>
        <p:txBody>
          <a:bodyPr lIns="90000" rIns="90000" tIns="45000" bIns="45000"/>
          <a:p>
            <a:pPr>
              <a:lnSpc>
                <a:spcPct val="100000"/>
              </a:lnSpc>
            </a:pPr>
            <a:r>
              <a:rPr lang="en-US" sz="2000">
                <a:solidFill>
                  <a:srgbClr val="000000"/>
                </a:solidFill>
                <a:latin typeface="Calibri"/>
              </a:rPr>
              <a:t>Elevation: develop a task to a higher SIL</a:t>
            </a:r>
            <a:endParaRPr/>
          </a:p>
        </p:txBody>
      </p:sp>
      <p:sp>
        <p:nvSpPr>
          <p:cNvPr id="343" name="CustomShape 13"/>
          <p:cNvSpPr/>
          <p:nvPr/>
        </p:nvSpPr>
        <p:spPr>
          <a:xfrm>
            <a:off x="7380000" y="5094000"/>
            <a:ext cx="239400" cy="507600"/>
          </a:xfrm>
          <a:prstGeom prst="downArrow">
            <a:avLst>
              <a:gd name="adj1" fmla="val 50000"/>
              <a:gd name="adj2" fmla="val 50000"/>
            </a:avLst>
          </a:prstGeom>
          <a:solidFill>
            <a:srgbClr val="ff9900"/>
          </a:solidFill>
          <a:ln w="9360">
            <a:solidFill>
              <a:srgbClr val="000000"/>
            </a:solidFill>
            <a:round/>
          </a:ln>
        </p:spPr>
      </p:sp>
    </p:spTree>
  </p:cSld>
  <p:timing>
    <p:tnLst>
      <p:par>
        <p:cTn id="175" dur="indefinite" restart="never" nodeType="tmRoot">
          <p:childTnLst>
            <p:seq>
              <p:cTn id="176" dur="indefinite" nodeType="mainSeq">
                <p:childTnLst>
                  <p:par>
                    <p:cTn id="177" fill="hold">
                      <p:stCondLst>
                        <p:cond delay="indefinite"/>
                      </p:stCondLst>
                      <p:childTnLst>
                        <p:par>
                          <p:cTn id="178" fill="hold">
                            <p:stCondLst>
                              <p:cond delay="0"/>
                            </p:stCondLst>
                            <p:childTnLst>
                              <p:par>
                                <p:cTn id="179" nodeType="clickEffect" fill="hold" presetClass="exit" presetID="1">
                                  <p:stCondLst>
                                    <p:cond delay="0"/>
                                  </p:stCondLst>
                                  <p:childTnLst>
                                    <p:set>
                                      <p:cBhvr>
                                        <p:cTn id="180" dur="1" fill="hold">
                                          <p:stCondLst>
                                            <p:cond delay="0"/>
                                          </p:stCondLst>
                                        </p:cTn>
                                        <p:tgtEl>
                                          <p:spTgt spid="334"/>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xit" presetID="1">
                                  <p:stCondLst>
                                    <p:cond delay="0"/>
                                  </p:stCondLst>
                                  <p:childTnLst>
                                    <p:set>
                                      <p:cBhvr>
                                        <p:cTn id="184" dur="1" fill="hold">
                                          <p:stCondLst>
                                            <p:cond delay="0"/>
                                          </p:stCondLst>
                                        </p:cTn>
                                        <p:tgtEl>
                                          <p:spTgt spid="-1"/>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xit" presetID="1">
                                  <p:stCondLst>
                                    <p:cond delay="0"/>
                                  </p:stCondLst>
                                  <p:childTnLst>
                                    <p:set>
                                      <p:cBhvr>
                                        <p:cTn id="188" dur="1" fill="hold">
                                          <p:stCondLst>
                                            <p:cond delay="0"/>
                                          </p:stCondLst>
                                        </p:cTn>
                                        <p:tgtEl>
                                          <p:spTgt spid="333"/>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342"/>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343"/>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341"/>
                                        </p:tgtEl>
                                        <p:attrNameLst>
                                          <p:attrName>style.visibility</p:attrName>
                                        </p:attrNameLst>
                                      </p:cBhvr>
                                      <p:to>
                                        <p:strVal val="visible"/>
                                      </p:to>
                                    </p:set>
                                  </p:childTnLst>
                                </p:cTn>
                              </p:par>
                              <p:par>
                                <p:cTn id="201" nodeType="withEffect" fill="hold" presetClass="exit" presetID="1">
                                  <p:stCondLst>
                                    <p:cond delay="0"/>
                                  </p:stCondLst>
                                  <p:childTnLst>
                                    <p:set>
                                      <p:cBhvr>
                                        <p:cTn id="202" dur="1" fill="hold">
                                          <p:stCondLst>
                                            <p:cond delay="0"/>
                                          </p:stCondLst>
                                        </p:cTn>
                                        <p:tgtEl>
                                          <p:spTgt spid="34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Application model</a:t>
            </a:r>
            <a:endParaRPr/>
          </a:p>
        </p:txBody>
      </p:sp>
      <p:sp>
        <p:nvSpPr>
          <p:cNvPr id="345" name="TextShape 2"/>
          <p:cNvSpPr txBox="1"/>
          <p:nvPr/>
        </p:nvSpPr>
        <p:spPr>
          <a:xfrm>
            <a:off x="358920" y="1402200"/>
            <a:ext cx="8424360" cy="5074560"/>
          </a:xfrm>
          <a:prstGeom prst="rect">
            <a:avLst/>
          </a:prstGeom>
        </p:spPr>
        <p:txBody>
          <a:bodyPr lIns="0" rIns="0" tIns="0" bIns="0"/>
          <a:p>
            <a:pPr>
              <a:lnSpc>
                <a:spcPct val="100000"/>
              </a:lnSpc>
              <a:buFont typeface="Wingdings" charset="2"/>
              <a:buChar char=""/>
            </a:pPr>
            <a:r>
              <a:rPr lang="en-US" sz="2800">
                <a:solidFill>
                  <a:srgbClr val="08519c"/>
                </a:solidFill>
                <a:latin typeface="Calibri"/>
                <a:ea typeface="ＭＳ Ｐゴシック"/>
              </a:rPr>
              <a:t>Task decomposition</a:t>
            </a:r>
            <a:endParaRPr/>
          </a:p>
          <a:p>
            <a:pPr lvl="1">
              <a:lnSpc>
                <a:spcPct val="100000"/>
              </a:lnSpc>
              <a:buFont typeface="Wingdings" charset="2"/>
              <a:buChar char=""/>
            </a:pPr>
            <a:r>
              <a:rPr lang="en-US" sz="2400">
                <a:solidFill>
                  <a:srgbClr val="08519c"/>
                </a:solidFill>
                <a:latin typeface="Calibri"/>
                <a:ea typeface="ＭＳ Ｐゴシック"/>
              </a:rPr>
              <a:t>Implementing a function of a higher SIL as several redundant tasks of a lower SIL. </a:t>
            </a:r>
            <a:endParaRPr/>
          </a:p>
        </p:txBody>
      </p:sp>
      <p:pic>
        <p:nvPicPr>
          <p:cNvPr id="346" name="Picture 6" descr=""/>
          <p:cNvPicPr/>
          <p:nvPr/>
        </p:nvPicPr>
        <p:blipFill>
          <a:blip r:embed="rId1"/>
          <a:stretch>
            <a:fillRect/>
          </a:stretch>
        </p:blipFill>
        <p:spPr>
          <a:xfrm>
            <a:off x="1862280" y="3278160"/>
            <a:ext cx="5432040" cy="1778040"/>
          </a:xfrm>
          <a:prstGeom prst="rect">
            <a:avLst/>
          </a:prstGeom>
          <a:ln>
            <a:noFill/>
          </a:ln>
        </p:spPr>
      </p:pic>
      <p:sp>
        <p:nvSpPr>
          <p:cNvPr id="347" name="CustomShape 3"/>
          <p:cNvSpPr/>
          <p:nvPr/>
        </p:nvSpPr>
        <p:spPr>
          <a:xfrm rot="20139600">
            <a:off x="2661120" y="3854520"/>
            <a:ext cx="3592080" cy="639000"/>
          </a:xfrm>
          <a:prstGeom prst="rect">
            <a:avLst/>
          </a:prstGeom>
          <a:solidFill>
            <a:srgbClr val="e75c00"/>
          </a:solidFill>
          <a:ln w="25560">
            <a:solidFill>
              <a:srgbClr val="aa4400"/>
            </a:solidFill>
            <a:round/>
          </a:ln>
        </p:spPr>
        <p:txBody>
          <a:bodyPr lIns="90000" rIns="90000" tIns="45000" bIns="45000"/>
          <a:p>
            <a:pPr algn="ctr">
              <a:lnSpc>
                <a:spcPct val="100000"/>
              </a:lnSpc>
            </a:pPr>
            <a:r>
              <a:rPr lang="en-US">
                <a:solidFill>
                  <a:srgbClr val="ffffff"/>
                </a:solidFill>
                <a:latin typeface="Calibri"/>
              </a:rPr>
              <a:t>Problem: optimize task decomposition</a:t>
            </a:r>
            <a:endParaRPr/>
          </a:p>
        </p:txBody>
      </p:sp>
      <p:sp>
        <p:nvSpPr>
          <p:cNvPr id="348" name="CustomShape 4"/>
          <p:cNvSpPr/>
          <p:nvPr/>
        </p:nvSpPr>
        <p:spPr>
          <a:xfrm>
            <a:off x="1930680" y="5212440"/>
            <a:ext cx="5364000" cy="576360"/>
          </a:xfrm>
          <a:prstGeom prst="rect">
            <a:avLst/>
          </a:prstGeom>
          <a:noFill/>
          <a:ln>
            <a:noFill/>
          </a:ln>
        </p:spPr>
        <p:txBody>
          <a:bodyPr lIns="90000" rIns="90000" tIns="45000" bIns="45000"/>
          <a:p>
            <a:pPr>
              <a:lnSpc>
                <a:spcPct val="100000"/>
              </a:lnSpc>
            </a:pPr>
            <a:r>
              <a:rPr lang="en-US" sz="1600">
                <a:solidFill>
                  <a:srgbClr val="08519c"/>
                </a:solidFill>
                <a:latin typeface="Calibri"/>
              </a:rPr>
              <a:t>According to ISO 26262 “Road Vehicles – Functional Safety”</a:t>
            </a:r>
            <a:endParaRPr/>
          </a:p>
        </p:txBody>
      </p:sp>
    </p:spTree>
  </p:cSld>
  <p:timing>
    <p:tnLst>
      <p:par>
        <p:cTn id="203" dur="indefinite" restart="never" nodeType="tmRoot">
          <p:childTnLst>
            <p:seq>
              <p:cTn id="204" dur="indefinite" nodeType="mainSeq">
                <p:childTnLst>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346"/>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348"/>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9"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Design tasks at the processor level</a:t>
            </a:r>
            <a:endParaRPr/>
          </a:p>
        </p:txBody>
      </p:sp>
      <p:sp>
        <p:nvSpPr>
          <p:cNvPr id="350" name="TextShape 2"/>
          <p:cNvSpPr txBox="1"/>
          <p:nvPr/>
        </p:nvSpPr>
        <p:spPr>
          <a:xfrm>
            <a:off x="358920" y="934920"/>
            <a:ext cx="8424360" cy="2125440"/>
          </a:xfrm>
          <a:prstGeom prst="rect">
            <a:avLst/>
          </a:prstGeom>
        </p:spPr>
        <p:txBody>
          <a:bodyPr lIns="0" rIns="0" tIns="0" bIns="0"/>
          <a:p>
            <a:pPr>
              <a:lnSpc>
                <a:spcPct val="100000"/>
              </a:lnSpc>
              <a:buFont typeface="Wingdings" charset="2"/>
              <a:buChar char=""/>
            </a:pPr>
            <a:r>
              <a:rPr lang="en-US" sz="2000">
                <a:solidFill>
                  <a:srgbClr val="08519c"/>
                </a:solidFill>
                <a:latin typeface="Calibri"/>
                <a:ea typeface="ＭＳ Ｐゴシック"/>
              </a:rPr>
              <a:t>Given</a:t>
            </a:r>
            <a:endParaRPr/>
          </a:p>
          <a:p>
            <a:pPr lvl="2">
              <a:lnSpc>
                <a:spcPct val="100000"/>
              </a:lnSpc>
              <a:buFont typeface="Wingdings" charset="2"/>
              <a:buChar char=""/>
            </a:pPr>
            <a:r>
              <a:rPr lang="en-US">
                <a:solidFill>
                  <a:srgbClr val="08519c"/>
                </a:solidFill>
                <a:latin typeface="Calibri"/>
                <a:ea typeface="ＭＳ Ｐゴシック"/>
              </a:rPr>
              <a:t>A set of applications</a:t>
            </a:r>
            <a:endParaRPr/>
          </a:p>
          <a:p>
            <a:pPr lvl="2">
              <a:lnSpc>
                <a:spcPct val="100000"/>
              </a:lnSpc>
              <a:buFont typeface="Wingdings" charset="2"/>
              <a:buChar char=""/>
            </a:pPr>
            <a:r>
              <a:rPr lang="en-US">
                <a:solidFill>
                  <a:srgbClr val="08519c"/>
                </a:solidFill>
                <a:latin typeface="Calibri"/>
                <a:ea typeface="ＭＳ Ｐゴシック"/>
              </a:rPr>
              <a:t>The criticality level (or SIL) for each task</a:t>
            </a:r>
            <a:endParaRPr/>
          </a:p>
          <a:p>
            <a:pPr lvl="2">
              <a:lnSpc>
                <a:spcPct val="100000"/>
              </a:lnSpc>
              <a:buFont typeface="Wingdings" charset="2"/>
              <a:buChar char=""/>
            </a:pPr>
            <a:r>
              <a:rPr lang="en-US">
                <a:solidFill>
                  <a:srgbClr val="08519c"/>
                </a:solidFill>
                <a:latin typeface="Calibri"/>
                <a:ea typeface="ＭＳ Ｐゴシック"/>
              </a:rPr>
              <a:t>The separation requirements between tasks</a:t>
            </a:r>
            <a:endParaRPr/>
          </a:p>
          <a:p>
            <a:pPr lvl="2">
              <a:lnSpc>
                <a:spcPct val="100000"/>
              </a:lnSpc>
              <a:buFont typeface="Wingdings" charset="2"/>
              <a:buChar char=""/>
            </a:pPr>
            <a:r>
              <a:rPr lang="en-US">
                <a:solidFill>
                  <a:srgbClr val="08519c"/>
                </a:solidFill>
                <a:latin typeface="Calibri"/>
                <a:ea typeface="ＭＳ Ｐゴシック"/>
              </a:rPr>
              <a:t>A set of N processing elements (PEs)</a:t>
            </a:r>
            <a:endParaRPr/>
          </a:p>
          <a:p>
            <a:pPr lvl="2">
              <a:lnSpc>
                <a:spcPct val="100000"/>
              </a:lnSpc>
              <a:buFont typeface="Wingdings" charset="2"/>
              <a:buChar char=""/>
            </a:pPr>
            <a:r>
              <a:rPr lang="en-US">
                <a:solidFill>
                  <a:srgbClr val="08519c"/>
                </a:solidFill>
                <a:latin typeface="Calibri"/>
                <a:ea typeface="ＭＳ Ｐゴシック"/>
              </a:rPr>
              <a:t>The size of the Major Frame and of the Application Cycle</a:t>
            </a:r>
            <a:endParaRPr/>
          </a:p>
          <a:p>
            <a:pPr lvl="2">
              <a:lnSpc>
                <a:spcPct val="100000"/>
              </a:lnSpc>
              <a:buFont typeface="Wingdings" charset="2"/>
              <a:buChar char=""/>
            </a:pPr>
            <a:r>
              <a:rPr lang="en-US">
                <a:solidFill>
                  <a:srgbClr val="08519c"/>
                </a:solidFill>
                <a:latin typeface="Calibri"/>
                <a:ea typeface="ＭＳ Ｐゴシック"/>
              </a:rPr>
              <a:t>The decomposition library</a:t>
            </a:r>
            <a:endParaRPr/>
          </a:p>
        </p:txBody>
      </p:sp>
      <p:sp>
        <p:nvSpPr>
          <p:cNvPr id="351" name="CustomShape 3"/>
          <p:cNvSpPr/>
          <p:nvPr/>
        </p:nvSpPr>
        <p:spPr>
          <a:xfrm>
            <a:off x="358920" y="3223440"/>
            <a:ext cx="8424360" cy="1802880"/>
          </a:xfrm>
          <a:prstGeom prst="rect">
            <a:avLst/>
          </a:prstGeom>
          <a:noFill/>
          <a:ln w="9360">
            <a:noFill/>
          </a:ln>
        </p:spPr>
        <p:txBody>
          <a:bodyPr lIns="0" rIns="0" tIns="0" bIns="0"/>
          <a:p>
            <a:pPr>
              <a:lnSpc>
                <a:spcPct val="100000"/>
              </a:lnSpc>
              <a:buFont typeface="Wingdings" charset="2"/>
              <a:buChar char=""/>
            </a:pPr>
            <a:r>
              <a:rPr lang="en-US" sz="2000">
                <a:solidFill>
                  <a:srgbClr val="ff8840"/>
                </a:solidFill>
                <a:latin typeface="Calibri"/>
                <a:ea typeface="ＭＳ Ｐゴシック"/>
              </a:rPr>
              <a:t>Determine</a:t>
            </a:r>
            <a:endParaRPr/>
          </a:p>
          <a:p>
            <a:pPr lvl="2">
              <a:lnSpc>
                <a:spcPct val="100000"/>
              </a:lnSpc>
              <a:buFont typeface="Wingdings" charset="2"/>
              <a:buChar char=""/>
            </a:pPr>
            <a:r>
              <a:rPr lang="en-US">
                <a:solidFill>
                  <a:srgbClr val="08519c"/>
                </a:solidFill>
                <a:latin typeface="Calibri"/>
                <a:ea typeface="ＭＳ Ｐゴシック"/>
              </a:rPr>
              <a:t>The mapping of tasks to PEs</a:t>
            </a:r>
            <a:endParaRPr/>
          </a:p>
          <a:p>
            <a:pPr lvl="2">
              <a:lnSpc>
                <a:spcPct val="100000"/>
              </a:lnSpc>
              <a:buFont typeface="Wingdings" charset="2"/>
              <a:buChar char=""/>
            </a:pPr>
            <a:r>
              <a:rPr lang="en-US">
                <a:solidFill>
                  <a:srgbClr val="08519c"/>
                </a:solidFill>
                <a:latin typeface="Calibri"/>
                <a:ea typeface="ＭＳ Ｐゴシック"/>
              </a:rPr>
              <a:t>The sequence and length of partition slices on each processor</a:t>
            </a:r>
            <a:endParaRPr/>
          </a:p>
          <a:p>
            <a:pPr lvl="2">
              <a:lnSpc>
                <a:spcPct val="100000"/>
              </a:lnSpc>
              <a:buFont typeface="Wingdings" charset="2"/>
              <a:buChar char=""/>
            </a:pPr>
            <a:r>
              <a:rPr lang="en-US">
                <a:solidFill>
                  <a:srgbClr val="08519c"/>
                </a:solidFill>
                <a:latin typeface="Calibri"/>
                <a:ea typeface="ＭＳ Ｐゴシック"/>
              </a:rPr>
              <a:t>The assignment of tasks to partitions</a:t>
            </a:r>
            <a:endParaRPr/>
          </a:p>
          <a:p>
            <a:pPr lvl="2">
              <a:lnSpc>
                <a:spcPct val="100000"/>
              </a:lnSpc>
              <a:buFont typeface="Wingdings" charset="2"/>
              <a:buChar char=""/>
            </a:pPr>
            <a:r>
              <a:rPr lang="en-US">
                <a:solidFill>
                  <a:srgbClr val="08519c"/>
                </a:solidFill>
                <a:latin typeface="Calibri"/>
                <a:ea typeface="ＭＳ Ｐゴシック"/>
              </a:rPr>
              <a:t>The schedule for all the tasks in the system</a:t>
            </a:r>
            <a:endParaRPr/>
          </a:p>
          <a:p>
            <a:pPr lvl="2">
              <a:lnSpc>
                <a:spcPct val="100000"/>
              </a:lnSpc>
              <a:buFont typeface="Wingdings" charset="2"/>
              <a:buChar char=""/>
            </a:pPr>
            <a:r>
              <a:rPr lang="en-US">
                <a:solidFill>
                  <a:srgbClr val="08519c"/>
                </a:solidFill>
                <a:latin typeface="Calibri"/>
                <a:ea typeface="ＭＳ Ｐゴシック"/>
              </a:rPr>
              <a:t>The partition sharing </a:t>
            </a:r>
            <a:endParaRPr/>
          </a:p>
          <a:p>
            <a:pPr lvl="2">
              <a:lnSpc>
                <a:spcPct val="100000"/>
              </a:lnSpc>
              <a:buFont typeface="Wingdings" charset="2"/>
              <a:buChar char=""/>
            </a:pPr>
            <a:r>
              <a:rPr lang="en-US">
                <a:solidFill>
                  <a:srgbClr val="08519c"/>
                </a:solidFill>
                <a:latin typeface="Calibri"/>
                <a:ea typeface="ＭＳ Ｐゴシック"/>
              </a:rPr>
              <a:t>The task decomposition</a:t>
            </a:r>
            <a:endParaRPr/>
          </a:p>
        </p:txBody>
      </p:sp>
      <p:sp>
        <p:nvSpPr>
          <p:cNvPr id="352" name="CustomShape 4"/>
          <p:cNvSpPr/>
          <p:nvPr/>
        </p:nvSpPr>
        <p:spPr>
          <a:xfrm>
            <a:off x="357120" y="5455800"/>
            <a:ext cx="8424360" cy="12571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Such that</a:t>
            </a:r>
            <a:endParaRPr/>
          </a:p>
          <a:p>
            <a:pPr lvl="2">
              <a:lnSpc>
                <a:spcPct val="100000"/>
              </a:lnSpc>
              <a:buFont typeface="Wingdings" charset="2"/>
              <a:buChar char=""/>
            </a:pPr>
            <a:r>
              <a:rPr lang="en-US">
                <a:solidFill>
                  <a:srgbClr val="08519c"/>
                </a:solidFill>
                <a:latin typeface="Calibri"/>
                <a:ea typeface="ＭＳ Ｐゴシック"/>
              </a:rPr>
              <a:t>All applications meet their deadline</a:t>
            </a:r>
            <a:endParaRPr/>
          </a:p>
          <a:p>
            <a:pPr lvl="2">
              <a:lnSpc>
                <a:spcPct val="100000"/>
              </a:lnSpc>
              <a:buFont typeface="Wingdings" charset="2"/>
              <a:buChar char=""/>
            </a:pPr>
            <a:r>
              <a:rPr lang="en-US">
                <a:solidFill>
                  <a:srgbClr val="08519c"/>
                </a:solidFill>
                <a:latin typeface="Calibri"/>
                <a:ea typeface="ＭＳ Ｐゴシック"/>
              </a:rPr>
              <a:t>The development costs are minimized</a:t>
            </a:r>
            <a:endParaRPr/>
          </a:p>
        </p:txBody>
      </p:sp>
    </p:spTree>
  </p:cSld>
  <p:timing>
    <p:tnLst>
      <p:par>
        <p:cTn id="215" dur="indefinite" restart="never" nodeType="tmRoot">
          <p:childTnLst>
            <p:seq>
              <p:cTn id="216" dur="indefinite" nodeType="mainSeq">
                <p:childTnLst>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351"/>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3" name="TextShape 1"/>
          <p:cNvSpPr txBox="1"/>
          <p:nvPr/>
        </p:nvSpPr>
        <p:spPr>
          <a:xfrm>
            <a:off x="357120" y="-5868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Design optimization problems: overview</a:t>
            </a:r>
            <a:endParaRPr/>
          </a:p>
        </p:txBody>
      </p:sp>
      <p:sp>
        <p:nvSpPr>
          <p:cNvPr id="354" name="TextShape 2"/>
          <p:cNvSpPr txBox="1"/>
          <p:nvPr/>
        </p:nvSpPr>
        <p:spPr>
          <a:xfrm>
            <a:off x="357120" y="944280"/>
            <a:ext cx="2382120" cy="1129320"/>
          </a:xfrm>
          <a:prstGeom prst="rect">
            <a:avLst/>
          </a:prstGeom>
        </p:spPr>
        <p:txBody>
          <a:bodyPr lIns="0" rIns="0" tIns="0" bIns="0"/>
          <a:p>
            <a:pPr>
              <a:lnSpc>
                <a:spcPct val="100000"/>
              </a:lnSpc>
            </a:pPr>
            <a:r>
              <a:rPr b="1" lang="en-US" sz="2000">
                <a:solidFill>
                  <a:srgbClr val="08519c"/>
                </a:solidFill>
                <a:latin typeface="Calibri"/>
                <a:ea typeface="ＭＳ Ｐゴシック"/>
              </a:rPr>
              <a:t>Mapping</a:t>
            </a:r>
            <a:endParaRPr/>
          </a:p>
          <a:p>
            <a:pPr>
              <a:lnSpc>
                <a:spcPct val="100000"/>
              </a:lnSpc>
            </a:pPr>
            <a:endParaRPr/>
          </a:p>
        </p:txBody>
      </p:sp>
      <p:sp>
        <p:nvSpPr>
          <p:cNvPr id="355" name="CustomShape 3"/>
          <p:cNvSpPr/>
          <p:nvPr/>
        </p:nvSpPr>
        <p:spPr>
          <a:xfrm>
            <a:off x="5819760" y="944280"/>
            <a:ext cx="2963520" cy="11293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Deciding in which PE to  place a task</a:t>
            </a:r>
            <a:endParaRPr/>
          </a:p>
          <a:p>
            <a:pPr>
              <a:lnSpc>
                <a:spcPct val="100000"/>
              </a:lnSpc>
            </a:pPr>
            <a:endParaRPr/>
          </a:p>
        </p:txBody>
      </p:sp>
      <p:sp>
        <p:nvSpPr>
          <p:cNvPr id="356" name="CustomShape 4"/>
          <p:cNvSpPr/>
          <p:nvPr/>
        </p:nvSpPr>
        <p:spPr>
          <a:xfrm>
            <a:off x="357120" y="2083680"/>
            <a:ext cx="2382120" cy="1129320"/>
          </a:xfrm>
          <a:prstGeom prst="rect">
            <a:avLst/>
          </a:prstGeom>
          <a:noFill/>
          <a:ln w="9360">
            <a:noFill/>
          </a:ln>
        </p:spPr>
        <p:txBody>
          <a:bodyPr lIns="0" rIns="0" tIns="0" bIns="0"/>
          <a:p>
            <a:pPr>
              <a:lnSpc>
                <a:spcPct val="100000"/>
              </a:lnSpc>
            </a:pPr>
            <a:r>
              <a:rPr b="1" lang="en-US" sz="2000">
                <a:solidFill>
                  <a:srgbClr val="08519c"/>
                </a:solidFill>
                <a:latin typeface="Calibri"/>
                <a:ea typeface="ＭＳ Ｐゴシック"/>
              </a:rPr>
              <a:t>Scheduling</a:t>
            </a:r>
            <a:endParaRPr/>
          </a:p>
          <a:p>
            <a:pPr>
              <a:lnSpc>
                <a:spcPct val="100000"/>
              </a:lnSpc>
            </a:pPr>
            <a:endParaRPr/>
          </a:p>
        </p:txBody>
      </p:sp>
      <p:sp>
        <p:nvSpPr>
          <p:cNvPr id="357" name="CustomShape 5"/>
          <p:cNvSpPr/>
          <p:nvPr/>
        </p:nvSpPr>
        <p:spPr>
          <a:xfrm>
            <a:off x="5819760" y="2083680"/>
            <a:ext cx="2963520" cy="11293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Deciding the start times of static tasks</a:t>
            </a:r>
            <a:endParaRPr/>
          </a:p>
          <a:p>
            <a:pPr>
              <a:lnSpc>
                <a:spcPct val="100000"/>
              </a:lnSpc>
            </a:pPr>
            <a:endParaRPr/>
          </a:p>
        </p:txBody>
      </p:sp>
      <p:sp>
        <p:nvSpPr>
          <p:cNvPr id="358" name="CustomShape 6"/>
          <p:cNvSpPr/>
          <p:nvPr/>
        </p:nvSpPr>
        <p:spPr>
          <a:xfrm>
            <a:off x="357120" y="3116520"/>
            <a:ext cx="2382120" cy="1129320"/>
          </a:xfrm>
          <a:prstGeom prst="rect">
            <a:avLst/>
          </a:prstGeom>
          <a:noFill/>
          <a:ln w="9360">
            <a:noFill/>
          </a:ln>
        </p:spPr>
        <p:txBody>
          <a:bodyPr lIns="0" rIns="0" tIns="0" bIns="0"/>
          <a:p>
            <a:pPr>
              <a:lnSpc>
                <a:spcPct val="100000"/>
              </a:lnSpc>
            </a:pPr>
            <a:r>
              <a:rPr b="1" lang="en-US" sz="2000">
                <a:solidFill>
                  <a:srgbClr val="08519c"/>
                </a:solidFill>
                <a:latin typeface="Calibri"/>
                <a:ea typeface="ＭＳ Ｐゴシック"/>
              </a:rPr>
              <a:t>Partitioning</a:t>
            </a:r>
            <a:endParaRPr/>
          </a:p>
          <a:p>
            <a:pPr>
              <a:lnSpc>
                <a:spcPct val="100000"/>
              </a:lnSpc>
            </a:pPr>
            <a:endParaRPr/>
          </a:p>
        </p:txBody>
      </p:sp>
      <p:sp>
        <p:nvSpPr>
          <p:cNvPr id="359" name="CustomShape 7"/>
          <p:cNvSpPr/>
          <p:nvPr/>
        </p:nvSpPr>
        <p:spPr>
          <a:xfrm>
            <a:off x="5819760" y="3116520"/>
            <a:ext cx="2963520" cy="11293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Deciding the sequence and sizes of partition slices</a:t>
            </a:r>
            <a:endParaRPr/>
          </a:p>
          <a:p>
            <a:pPr>
              <a:lnSpc>
                <a:spcPct val="100000"/>
              </a:lnSpc>
            </a:pPr>
            <a:endParaRPr/>
          </a:p>
        </p:txBody>
      </p:sp>
      <p:sp>
        <p:nvSpPr>
          <p:cNvPr id="360" name="CustomShape 8"/>
          <p:cNvSpPr/>
          <p:nvPr/>
        </p:nvSpPr>
        <p:spPr>
          <a:xfrm>
            <a:off x="357120" y="4123080"/>
            <a:ext cx="2382120" cy="1129320"/>
          </a:xfrm>
          <a:prstGeom prst="rect">
            <a:avLst/>
          </a:prstGeom>
          <a:noFill/>
          <a:ln w="9360">
            <a:noFill/>
          </a:ln>
        </p:spPr>
        <p:txBody>
          <a:bodyPr lIns="0" rIns="0" tIns="0" bIns="0"/>
          <a:p>
            <a:pPr>
              <a:lnSpc>
                <a:spcPct val="100000"/>
              </a:lnSpc>
            </a:pPr>
            <a:r>
              <a:rPr b="1" lang="en-US" sz="2000">
                <a:solidFill>
                  <a:srgbClr val="08519c"/>
                </a:solidFill>
                <a:latin typeface="Calibri"/>
                <a:ea typeface="ＭＳ Ｐゴシック"/>
              </a:rPr>
              <a:t>Task decomposition</a:t>
            </a:r>
            <a:endParaRPr/>
          </a:p>
          <a:p>
            <a:pPr>
              <a:lnSpc>
                <a:spcPct val="100000"/>
              </a:lnSpc>
            </a:pPr>
            <a:endParaRPr/>
          </a:p>
        </p:txBody>
      </p:sp>
      <p:sp>
        <p:nvSpPr>
          <p:cNvPr id="361" name="CustomShape 9"/>
          <p:cNvSpPr/>
          <p:nvPr/>
        </p:nvSpPr>
        <p:spPr>
          <a:xfrm>
            <a:off x="5819760" y="4123080"/>
            <a:ext cx="2963520" cy="11293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Deciding how to implement a task to meet the SIL requirements</a:t>
            </a:r>
            <a:endParaRPr/>
          </a:p>
          <a:p>
            <a:pPr>
              <a:lnSpc>
                <a:spcPct val="100000"/>
              </a:lnSpc>
            </a:pPr>
            <a:endParaRPr/>
          </a:p>
        </p:txBody>
      </p:sp>
      <p:sp>
        <p:nvSpPr>
          <p:cNvPr id="362" name="CustomShape 10"/>
          <p:cNvSpPr/>
          <p:nvPr/>
        </p:nvSpPr>
        <p:spPr>
          <a:xfrm>
            <a:off x="357120" y="5447880"/>
            <a:ext cx="2382120" cy="1129320"/>
          </a:xfrm>
          <a:prstGeom prst="rect">
            <a:avLst/>
          </a:prstGeom>
          <a:noFill/>
          <a:ln w="9360">
            <a:noFill/>
          </a:ln>
        </p:spPr>
        <p:txBody>
          <a:bodyPr lIns="0" rIns="0" tIns="0" bIns="0"/>
          <a:p>
            <a:pPr>
              <a:lnSpc>
                <a:spcPct val="100000"/>
              </a:lnSpc>
            </a:pPr>
            <a:r>
              <a:rPr b="1" lang="en-US" sz="2000">
                <a:solidFill>
                  <a:srgbClr val="08519c"/>
                </a:solidFill>
                <a:latin typeface="Calibri"/>
                <a:ea typeface="ＭＳ Ｐゴシック"/>
              </a:rPr>
              <a:t>Elevation</a:t>
            </a:r>
            <a:endParaRPr/>
          </a:p>
          <a:p>
            <a:pPr>
              <a:lnSpc>
                <a:spcPct val="100000"/>
              </a:lnSpc>
            </a:pPr>
            <a:endParaRPr/>
          </a:p>
        </p:txBody>
      </p:sp>
      <p:sp>
        <p:nvSpPr>
          <p:cNvPr id="363" name="CustomShape 11"/>
          <p:cNvSpPr/>
          <p:nvPr/>
        </p:nvSpPr>
        <p:spPr>
          <a:xfrm>
            <a:off x="5819760" y="5447880"/>
            <a:ext cx="2963520" cy="11293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Implementing a lower SIL task at a higher SIL</a:t>
            </a:r>
            <a:endParaRPr/>
          </a:p>
          <a:p>
            <a:pPr>
              <a:lnSpc>
                <a:spcPct val="100000"/>
              </a:lnSpc>
            </a:pPr>
            <a:endParaRPr/>
          </a:p>
        </p:txBody>
      </p:sp>
      <p:pic>
        <p:nvPicPr>
          <p:cNvPr id="364" name="Picture 17" descr=""/>
          <p:cNvPicPr/>
          <p:nvPr/>
        </p:nvPicPr>
        <p:blipFill>
          <a:blip r:embed="rId1"/>
          <a:stretch>
            <a:fillRect/>
          </a:stretch>
        </p:blipFill>
        <p:spPr>
          <a:xfrm>
            <a:off x="3499920" y="720360"/>
            <a:ext cx="1374480" cy="1350360"/>
          </a:xfrm>
          <a:prstGeom prst="rect">
            <a:avLst/>
          </a:prstGeom>
          <a:ln>
            <a:noFill/>
          </a:ln>
        </p:spPr>
      </p:pic>
      <p:pic>
        <p:nvPicPr>
          <p:cNvPr id="365" name="Picture 18" descr=""/>
          <p:cNvPicPr/>
          <p:nvPr/>
        </p:nvPicPr>
        <p:blipFill>
          <a:blip r:embed="rId2"/>
          <a:stretch>
            <a:fillRect/>
          </a:stretch>
        </p:blipFill>
        <p:spPr>
          <a:xfrm>
            <a:off x="3499920" y="2191320"/>
            <a:ext cx="1374480" cy="735480"/>
          </a:xfrm>
          <a:prstGeom prst="rect">
            <a:avLst/>
          </a:prstGeom>
          <a:ln>
            <a:noFill/>
          </a:ln>
        </p:spPr>
      </p:pic>
      <p:pic>
        <p:nvPicPr>
          <p:cNvPr id="366" name="Picture 19" descr=""/>
          <p:cNvPicPr/>
          <p:nvPr/>
        </p:nvPicPr>
        <p:blipFill>
          <a:blip r:embed="rId3"/>
          <a:stretch>
            <a:fillRect/>
          </a:stretch>
        </p:blipFill>
        <p:spPr>
          <a:xfrm>
            <a:off x="3499920" y="3164040"/>
            <a:ext cx="1374480" cy="735480"/>
          </a:xfrm>
          <a:prstGeom prst="rect">
            <a:avLst/>
          </a:prstGeom>
          <a:ln>
            <a:noFill/>
          </a:ln>
        </p:spPr>
      </p:pic>
      <p:pic>
        <p:nvPicPr>
          <p:cNvPr id="367" name="Picture 20" descr=""/>
          <p:cNvPicPr/>
          <p:nvPr/>
        </p:nvPicPr>
        <p:blipFill>
          <a:blip r:embed="rId4"/>
          <a:stretch>
            <a:fillRect/>
          </a:stretch>
        </p:blipFill>
        <p:spPr>
          <a:xfrm>
            <a:off x="3499920" y="4123080"/>
            <a:ext cx="1851840" cy="942480"/>
          </a:xfrm>
          <a:prstGeom prst="rect">
            <a:avLst/>
          </a:prstGeom>
          <a:ln>
            <a:noFill/>
          </a:ln>
        </p:spPr>
      </p:pic>
      <p:pic>
        <p:nvPicPr>
          <p:cNvPr id="368" name="Picture 21" descr=""/>
          <p:cNvPicPr/>
          <p:nvPr/>
        </p:nvPicPr>
        <p:blipFill>
          <a:blip r:embed="rId5"/>
          <a:stretch>
            <a:fillRect/>
          </a:stretch>
        </p:blipFill>
        <p:spPr>
          <a:xfrm>
            <a:off x="3499920" y="5238720"/>
            <a:ext cx="1851840" cy="1620360"/>
          </a:xfrm>
          <a:prstGeom prst="rect">
            <a:avLst/>
          </a:prstGeom>
          <a:ln>
            <a:noFill/>
          </a:ln>
        </p:spPr>
      </p:pic>
    </p:spTree>
  </p:cSld>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354">
                                            <p:txEl>
                                              <p:pRg st="0" end="8"/>
                                            </p:txEl>
                                          </p:spTgt>
                                        </p:tgtEl>
                                        <p:attrNameLst>
                                          <p:attrName>style.visibility</p:attrName>
                                        </p:attrNameLst>
                                      </p:cBhvr>
                                      <p:to>
                                        <p:strVal val="visible"/>
                                      </p:to>
                                    </p:set>
                                  </p:childTnLst>
                                </p:cTn>
                              </p:par>
                              <p:par>
                                <p:cTn id="231" nodeType="withEffect" fill="hold" presetClass="entr" presetID="1">
                                  <p:stCondLst>
                                    <p:cond delay="0"/>
                                  </p:stCondLst>
                                  <p:childTnLst>
                                    <p:set>
                                      <p:cBhvr>
                                        <p:cTn id="232" dur="1" fill="hold">
                                          <p:stCondLst>
                                            <p:cond delay="0"/>
                                          </p:stCondLst>
                                        </p:cTn>
                                        <p:tgtEl>
                                          <p:spTgt spid="364"/>
                                        </p:tgtEl>
                                        <p:attrNameLst>
                                          <p:attrName>style.visibility</p:attrName>
                                        </p:attrNameLst>
                                      </p:cBhvr>
                                      <p:to>
                                        <p:strVal val="visible"/>
                                      </p:to>
                                    </p:set>
                                  </p:childTnLst>
                                </p:cTn>
                              </p:par>
                              <p:par>
                                <p:cTn id="233" nodeType="withEffect" fill="hold" presetClass="entr" presetID="1">
                                  <p:stCondLst>
                                    <p:cond delay="0"/>
                                  </p:stCondLst>
                                  <p:childTnLst>
                                    <p:set>
                                      <p:cBhvr>
                                        <p:cTn id="234" dur="1" fill="hold">
                                          <p:stCondLst>
                                            <p:cond delay="0"/>
                                          </p:stCondLst>
                                        </p:cTn>
                                        <p:tgtEl>
                                          <p:spTgt spid="355"/>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356"/>
                                        </p:tgtEl>
                                        <p:attrNameLst>
                                          <p:attrName>style.visibility</p:attrName>
                                        </p:attrNameLst>
                                      </p:cBhvr>
                                      <p:to>
                                        <p:strVal val="visible"/>
                                      </p:to>
                                    </p:set>
                                  </p:childTnLst>
                                </p:cTn>
                              </p:par>
                              <p:par>
                                <p:cTn id="239" nodeType="withEffect" fill="hold" presetClass="entr" presetID="1">
                                  <p:stCondLst>
                                    <p:cond delay="0"/>
                                  </p:stCondLst>
                                  <p:childTnLst>
                                    <p:set>
                                      <p:cBhvr>
                                        <p:cTn id="240" dur="1" fill="hold">
                                          <p:stCondLst>
                                            <p:cond delay="0"/>
                                          </p:stCondLst>
                                        </p:cTn>
                                        <p:tgtEl>
                                          <p:spTgt spid="357"/>
                                        </p:tgtEl>
                                        <p:attrNameLst>
                                          <p:attrName>style.visibility</p:attrName>
                                        </p:attrNameLst>
                                      </p:cBhvr>
                                      <p:to>
                                        <p:strVal val="visible"/>
                                      </p:to>
                                    </p:set>
                                  </p:childTnLst>
                                </p:cTn>
                              </p:par>
                              <p:par>
                                <p:cTn id="241" nodeType="withEffect" fill="hold" presetClass="entr" presetID="1">
                                  <p:stCondLst>
                                    <p:cond delay="0"/>
                                  </p:stCondLst>
                                  <p:childTnLst>
                                    <p:set>
                                      <p:cBhvr>
                                        <p:cTn id="242" dur="1" fill="hold">
                                          <p:stCondLst>
                                            <p:cond delay="0"/>
                                          </p:stCondLst>
                                        </p:cTn>
                                        <p:tgtEl>
                                          <p:spTgt spid="365"/>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358"/>
                                        </p:tgtEl>
                                        <p:attrNameLst>
                                          <p:attrName>style.visibility</p:attrName>
                                        </p:attrNameLst>
                                      </p:cBhvr>
                                      <p:to>
                                        <p:strVal val="visible"/>
                                      </p:to>
                                    </p:set>
                                  </p:childTnLst>
                                </p:cTn>
                              </p:par>
                              <p:par>
                                <p:cTn id="247" nodeType="withEffect" fill="hold" presetClass="entr" presetID="1">
                                  <p:stCondLst>
                                    <p:cond delay="0"/>
                                  </p:stCondLst>
                                  <p:childTnLst>
                                    <p:set>
                                      <p:cBhvr>
                                        <p:cTn id="248" dur="1" fill="hold">
                                          <p:stCondLst>
                                            <p:cond delay="0"/>
                                          </p:stCondLst>
                                        </p:cTn>
                                        <p:tgtEl>
                                          <p:spTgt spid="366"/>
                                        </p:tgtEl>
                                        <p:attrNameLst>
                                          <p:attrName>style.visibility</p:attrName>
                                        </p:attrNameLst>
                                      </p:cBhvr>
                                      <p:to>
                                        <p:strVal val="visible"/>
                                      </p:to>
                                    </p:set>
                                  </p:childTnLst>
                                </p:cTn>
                              </p:par>
                              <p:par>
                                <p:cTn id="249" nodeType="withEffect" fill="hold" presetClass="entr" presetID="1">
                                  <p:stCondLst>
                                    <p:cond delay="0"/>
                                  </p:stCondLst>
                                  <p:childTnLst>
                                    <p:set>
                                      <p:cBhvr>
                                        <p:cTn id="250" dur="1" fill="hold">
                                          <p:stCondLst>
                                            <p:cond delay="0"/>
                                          </p:stCondLst>
                                        </p:cTn>
                                        <p:tgtEl>
                                          <p:spTgt spid="359"/>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360"/>
                                        </p:tgtEl>
                                        <p:attrNameLst>
                                          <p:attrName>style.visibility</p:attrName>
                                        </p:attrNameLst>
                                      </p:cBhvr>
                                      <p:to>
                                        <p:strVal val="visible"/>
                                      </p:to>
                                    </p:set>
                                  </p:childTnLst>
                                </p:cTn>
                              </p:par>
                              <p:par>
                                <p:cTn id="255" nodeType="withEffect" fill="hold" presetClass="entr" presetID="1">
                                  <p:stCondLst>
                                    <p:cond delay="0"/>
                                  </p:stCondLst>
                                  <p:childTnLst>
                                    <p:set>
                                      <p:cBhvr>
                                        <p:cTn id="256" dur="1" fill="hold">
                                          <p:stCondLst>
                                            <p:cond delay="0"/>
                                          </p:stCondLst>
                                        </p:cTn>
                                        <p:tgtEl>
                                          <p:spTgt spid="367"/>
                                        </p:tgtEl>
                                        <p:attrNameLst>
                                          <p:attrName>style.visibility</p:attrName>
                                        </p:attrNameLst>
                                      </p:cBhvr>
                                      <p:to>
                                        <p:strVal val="visible"/>
                                      </p:to>
                                    </p:set>
                                  </p:childTnLst>
                                </p:cTn>
                              </p:par>
                              <p:par>
                                <p:cTn id="257" nodeType="withEffect" fill="hold" presetClass="entr" presetID="1">
                                  <p:stCondLst>
                                    <p:cond delay="0"/>
                                  </p:stCondLst>
                                  <p:childTnLst>
                                    <p:set>
                                      <p:cBhvr>
                                        <p:cTn id="258" dur="1" fill="hold">
                                          <p:stCondLst>
                                            <p:cond delay="0"/>
                                          </p:stCondLst>
                                        </p:cTn>
                                        <p:tgtEl>
                                          <p:spTgt spid="361"/>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1">
                                  <p:stCondLst>
                                    <p:cond delay="0"/>
                                  </p:stCondLst>
                                  <p:childTnLst>
                                    <p:set>
                                      <p:cBhvr>
                                        <p:cTn id="262" dur="1" fill="hold">
                                          <p:stCondLst>
                                            <p:cond delay="0"/>
                                          </p:stCondLst>
                                        </p:cTn>
                                        <p:tgtEl>
                                          <p:spTgt spid="362"/>
                                        </p:tgtEl>
                                        <p:attrNameLst>
                                          <p:attrName>style.visibility</p:attrName>
                                        </p:attrNameLst>
                                      </p:cBhvr>
                                      <p:to>
                                        <p:strVal val="visible"/>
                                      </p:to>
                                    </p:set>
                                  </p:childTnLst>
                                </p:cTn>
                              </p:par>
                              <p:par>
                                <p:cTn id="263" nodeType="withEffect" fill="hold" presetClass="entr" presetID="1">
                                  <p:stCondLst>
                                    <p:cond delay="0"/>
                                  </p:stCondLst>
                                  <p:childTnLst>
                                    <p:set>
                                      <p:cBhvr>
                                        <p:cTn id="264" dur="1" fill="hold">
                                          <p:stCondLst>
                                            <p:cond delay="0"/>
                                          </p:stCondLst>
                                        </p:cTn>
                                        <p:tgtEl>
                                          <p:spTgt spid="363"/>
                                        </p:tgtEl>
                                        <p:attrNameLst>
                                          <p:attrName>style.visibility</p:attrName>
                                        </p:attrNameLst>
                                      </p:cBhvr>
                                      <p:to>
                                        <p:strVal val="visible"/>
                                      </p:to>
                                    </p:set>
                                  </p:childTnLst>
                                </p:cTn>
                              </p:par>
                              <p:par>
                                <p:cTn id="265" nodeType="withEffect" fill="hold" presetClass="entr" presetID="1">
                                  <p:stCondLst>
                                    <p:cond delay="0"/>
                                  </p:stCondLst>
                                  <p:childTnLst>
                                    <p:set>
                                      <p:cBhvr>
                                        <p:cTn id="266"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9"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Motivational Example </a:t>
            </a:r>
            <a:endParaRPr/>
          </a:p>
        </p:txBody>
      </p:sp>
      <p:sp>
        <p:nvSpPr>
          <p:cNvPr id="370" name="TextShape 2"/>
          <p:cNvSpPr txBox="1"/>
          <p:nvPr/>
        </p:nvSpPr>
        <p:spPr>
          <a:xfrm>
            <a:off x="358920" y="934920"/>
            <a:ext cx="8424360" cy="160452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Partition sharing optimization</a:t>
            </a:r>
            <a:endParaRPr/>
          </a:p>
          <a:p>
            <a:pPr>
              <a:lnSpc>
                <a:spcPct val="100000"/>
              </a:lnSpc>
            </a:pPr>
            <a:endParaRPr/>
          </a:p>
        </p:txBody>
      </p:sp>
      <p:pic>
        <p:nvPicPr>
          <p:cNvPr id="371" name="Picture 4" descr=""/>
          <p:cNvPicPr/>
          <p:nvPr/>
        </p:nvPicPr>
        <p:blipFill>
          <a:blip r:embed="rId1"/>
          <a:stretch>
            <a:fillRect/>
          </a:stretch>
        </p:blipFill>
        <p:spPr>
          <a:xfrm>
            <a:off x="242640" y="1549440"/>
            <a:ext cx="8540640" cy="4853160"/>
          </a:xfrm>
          <a:prstGeom prst="rect">
            <a:avLst/>
          </a:prstGeom>
          <a:ln>
            <a:noFill/>
          </a:ln>
        </p:spPr>
      </p:pic>
    </p:spTree>
  </p:cSld>
  <p:timing>
    <p:tnLst>
      <p:par>
        <p:cTn id="267" dur="indefinite" restart="never" nodeType="tmRoot">
          <p:childTnLst>
            <p:seq>
              <p:cTn id="268"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2" name="Picture 12" descr=""/>
          <p:cNvPicPr/>
          <p:nvPr/>
        </p:nvPicPr>
        <p:blipFill>
          <a:blip r:embed="rId1"/>
          <a:stretch>
            <a:fillRect/>
          </a:stretch>
        </p:blipFill>
        <p:spPr>
          <a:xfrm>
            <a:off x="804960" y="1237320"/>
            <a:ext cx="4776840" cy="2483640"/>
          </a:xfrm>
          <a:prstGeom prst="rect">
            <a:avLst/>
          </a:prstGeom>
          <a:ln>
            <a:noFill/>
          </a:ln>
        </p:spPr>
      </p:pic>
      <p:pic>
        <p:nvPicPr>
          <p:cNvPr id="373" name="Picture 3" descr=""/>
          <p:cNvPicPr/>
          <p:nvPr/>
        </p:nvPicPr>
        <p:blipFill>
          <a:blip r:embed="rId2"/>
          <a:stretch>
            <a:fillRect/>
          </a:stretch>
        </p:blipFill>
        <p:spPr>
          <a:xfrm>
            <a:off x="804960" y="1237320"/>
            <a:ext cx="4777920" cy="2484360"/>
          </a:xfrm>
          <a:prstGeom prst="rect">
            <a:avLst/>
          </a:prstGeom>
          <a:ln>
            <a:noFill/>
          </a:ln>
        </p:spPr>
      </p:pic>
      <p:pic>
        <p:nvPicPr>
          <p:cNvPr id="374" name="Picture 13" descr=""/>
          <p:cNvPicPr/>
          <p:nvPr/>
        </p:nvPicPr>
        <p:blipFill>
          <a:blip r:embed="rId3"/>
          <a:stretch>
            <a:fillRect/>
          </a:stretch>
        </p:blipFill>
        <p:spPr>
          <a:xfrm>
            <a:off x="806040" y="4213080"/>
            <a:ext cx="4776840" cy="2450160"/>
          </a:xfrm>
          <a:prstGeom prst="rect">
            <a:avLst/>
          </a:prstGeom>
          <a:ln>
            <a:noFill/>
          </a:ln>
        </p:spPr>
      </p:pic>
      <p:pic>
        <p:nvPicPr>
          <p:cNvPr id="375" name="Picture 15" descr=""/>
          <p:cNvPicPr/>
          <p:nvPr/>
        </p:nvPicPr>
        <p:blipFill>
          <a:blip r:embed="rId4"/>
          <a:stretch>
            <a:fillRect/>
          </a:stretch>
        </p:blipFill>
        <p:spPr>
          <a:xfrm>
            <a:off x="804960" y="4213080"/>
            <a:ext cx="4776840" cy="2450160"/>
          </a:xfrm>
          <a:prstGeom prst="rect">
            <a:avLst/>
          </a:prstGeom>
          <a:ln>
            <a:noFill/>
          </a:ln>
        </p:spPr>
      </p:pic>
      <p:pic>
        <p:nvPicPr>
          <p:cNvPr id="376" name="Picture 16" descr=""/>
          <p:cNvPicPr/>
          <p:nvPr/>
        </p:nvPicPr>
        <p:blipFill>
          <a:blip r:embed="rId5"/>
          <a:stretch>
            <a:fillRect/>
          </a:stretch>
        </p:blipFill>
        <p:spPr>
          <a:xfrm>
            <a:off x="806040" y="4213080"/>
            <a:ext cx="4776840" cy="2450160"/>
          </a:xfrm>
          <a:prstGeom prst="rect">
            <a:avLst/>
          </a:prstGeom>
          <a:ln>
            <a:noFill/>
          </a:ln>
        </p:spPr>
      </p:pic>
      <p:sp>
        <p:nvSpPr>
          <p:cNvPr id="377"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Motivational Example </a:t>
            </a:r>
            <a:endParaRPr/>
          </a:p>
        </p:txBody>
      </p:sp>
      <p:sp>
        <p:nvSpPr>
          <p:cNvPr id="378" name="CustomShape 2"/>
          <p:cNvSpPr/>
          <p:nvPr/>
        </p:nvSpPr>
        <p:spPr>
          <a:xfrm>
            <a:off x="511200" y="858240"/>
            <a:ext cx="53726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No partition sharing allowed</a:t>
            </a:r>
            <a:endParaRPr/>
          </a:p>
        </p:txBody>
      </p:sp>
      <p:sp>
        <p:nvSpPr>
          <p:cNvPr id="379" name="CustomShape 3"/>
          <p:cNvSpPr/>
          <p:nvPr/>
        </p:nvSpPr>
        <p:spPr>
          <a:xfrm>
            <a:off x="511200" y="3766680"/>
            <a:ext cx="53726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Partition sharing is allowed</a:t>
            </a:r>
            <a:endParaRPr/>
          </a:p>
        </p:txBody>
      </p:sp>
      <p:sp>
        <p:nvSpPr>
          <p:cNvPr id="380" name="CustomShape 4"/>
          <p:cNvSpPr/>
          <p:nvPr/>
        </p:nvSpPr>
        <p:spPr>
          <a:xfrm>
            <a:off x="6218280" y="1305000"/>
            <a:ext cx="2565000" cy="2121840"/>
          </a:xfrm>
          <a:prstGeom prst="rect">
            <a:avLst/>
          </a:prstGeom>
          <a:noFill/>
          <a:ln w="9360">
            <a:noFill/>
          </a:ln>
        </p:spPr>
        <p:txBody>
          <a:bodyPr lIns="0" rIns="0" tIns="0" bIns="0" anchor="ctr"/>
          <a:p>
            <a:pPr algn="ctr">
              <a:lnSpc>
                <a:spcPct val="100000"/>
              </a:lnSpc>
            </a:pPr>
            <a:r>
              <a:rPr lang="en-US" sz="2400">
                <a:solidFill>
                  <a:srgbClr val="08519c"/>
                </a:solidFill>
                <a:latin typeface="Symbol"/>
                <a:ea typeface="ＭＳ Ｐゴシック"/>
              </a:rPr>
              <a:t>t</a:t>
            </a:r>
            <a:r>
              <a:rPr lang="en-US" sz="2000" baseline="-25000">
                <a:solidFill>
                  <a:srgbClr val="08519c"/>
                </a:solidFill>
                <a:latin typeface="Calibri"/>
                <a:ea typeface="ＭＳ Ｐゴシック"/>
              </a:rPr>
              <a:t>13</a:t>
            </a:r>
            <a:r>
              <a:rPr lang="en-US" sz="2000">
                <a:solidFill>
                  <a:srgbClr val="08519c"/>
                </a:solidFill>
                <a:latin typeface="Calibri"/>
                <a:ea typeface="ＭＳ Ｐゴシック"/>
              </a:rPr>
              <a:t> does not fit in the schedule</a:t>
            </a:r>
            <a:endParaRPr/>
          </a:p>
        </p:txBody>
      </p:sp>
      <p:sp>
        <p:nvSpPr>
          <p:cNvPr id="381" name="CustomShape 5"/>
          <p:cNvSpPr/>
          <p:nvPr/>
        </p:nvSpPr>
        <p:spPr>
          <a:xfrm>
            <a:off x="6218280" y="4336920"/>
            <a:ext cx="2717280" cy="2121840"/>
          </a:xfrm>
          <a:prstGeom prst="rect">
            <a:avLst/>
          </a:prstGeom>
          <a:noFill/>
          <a:ln w="9360">
            <a:noFill/>
          </a:ln>
        </p:spPr>
        <p:txBody>
          <a:bodyPr lIns="0" rIns="0" tIns="0" bIns="0" anchor="ctr"/>
          <a:p>
            <a:pPr algn="ctr">
              <a:lnSpc>
                <a:spcPct val="100000"/>
              </a:lnSpc>
            </a:pPr>
            <a:r>
              <a:rPr lang="en-US" sz="2000">
                <a:solidFill>
                  <a:srgbClr val="08519c"/>
                </a:solidFill>
                <a:latin typeface="Calibri"/>
                <a:ea typeface="ＭＳ Ｐゴシック"/>
              </a:rPr>
              <a:t>Reassigning </a:t>
            </a:r>
            <a:r>
              <a:rPr lang="en-US" sz="2400">
                <a:solidFill>
                  <a:srgbClr val="08519c"/>
                </a:solidFill>
                <a:latin typeface="Symbol"/>
                <a:ea typeface="ＭＳ Ｐゴシック"/>
              </a:rPr>
              <a:t>t</a:t>
            </a:r>
            <a:r>
              <a:rPr lang="en-US" sz="2400" baseline="-25000">
                <a:solidFill>
                  <a:srgbClr val="08519c"/>
                </a:solidFill>
                <a:latin typeface="Calibri"/>
                <a:ea typeface="ＭＳ Ｐゴシック"/>
              </a:rPr>
              <a:t>2</a:t>
            </a:r>
            <a:r>
              <a:rPr lang="en-US" sz="2400">
                <a:solidFill>
                  <a:srgbClr val="08519c"/>
                </a:solidFill>
                <a:latin typeface="Calibri"/>
                <a:ea typeface="ＭＳ Ｐゴシック"/>
              </a:rPr>
              <a:t>,</a:t>
            </a:r>
            <a:r>
              <a:rPr lang="en-US" sz="2400" baseline="-25000">
                <a:solidFill>
                  <a:srgbClr val="08519c"/>
                </a:solidFill>
                <a:latin typeface="Calibri"/>
                <a:ea typeface="ＭＳ Ｐゴシック"/>
              </a:rPr>
              <a:t> </a:t>
            </a:r>
            <a:r>
              <a:rPr lang="en-US" sz="2400">
                <a:solidFill>
                  <a:srgbClr val="08519c"/>
                </a:solidFill>
                <a:latin typeface="Symbol"/>
                <a:ea typeface="ＭＳ Ｐゴシック"/>
              </a:rPr>
              <a:t>t</a:t>
            </a:r>
            <a:r>
              <a:rPr lang="en-US" sz="2400" baseline="-25000">
                <a:solidFill>
                  <a:srgbClr val="08519c"/>
                </a:solidFill>
                <a:latin typeface="Calibri"/>
                <a:ea typeface="ＭＳ Ｐゴシック"/>
              </a:rPr>
              <a:t>13 </a:t>
            </a:r>
            <a:r>
              <a:rPr lang="en-US" sz="2000">
                <a:solidFill>
                  <a:srgbClr val="08519c"/>
                </a:solidFill>
                <a:latin typeface="Calibri"/>
                <a:ea typeface="ＭＳ Ｐゴシック"/>
              </a:rPr>
              <a:t>and</a:t>
            </a:r>
            <a:r>
              <a:rPr lang="en-US" sz="2400" baseline="-25000">
                <a:solidFill>
                  <a:srgbClr val="08519c"/>
                </a:solidFill>
                <a:latin typeface="Calibri"/>
                <a:ea typeface="ＭＳ Ｐゴシック"/>
              </a:rPr>
              <a:t> </a:t>
            </a:r>
            <a:r>
              <a:rPr lang="en-US" sz="2400">
                <a:solidFill>
                  <a:srgbClr val="08519c"/>
                </a:solidFill>
                <a:latin typeface="Symbol"/>
                <a:ea typeface="ＭＳ Ｐゴシック"/>
              </a:rPr>
              <a:t>t</a:t>
            </a:r>
            <a:r>
              <a:rPr lang="en-US" sz="2000" baseline="-25000">
                <a:solidFill>
                  <a:srgbClr val="08519c"/>
                </a:solidFill>
                <a:latin typeface="Calibri"/>
                <a:ea typeface="ＭＳ Ｐゴシック"/>
              </a:rPr>
              <a:t>21</a:t>
            </a:r>
            <a:r>
              <a:rPr lang="en-US" sz="2000">
                <a:solidFill>
                  <a:srgbClr val="08519c"/>
                </a:solidFill>
                <a:latin typeface="Calibri"/>
                <a:ea typeface="ＭＳ Ｐゴシック"/>
              </a:rPr>
              <a:t> results in a successful schedule with DC = 44</a:t>
            </a:r>
            <a:endParaRPr/>
          </a:p>
        </p:txBody>
      </p:sp>
    </p:spTree>
  </p:cSld>
  <p:timing>
    <p:tnLst>
      <p:par>
        <p:cTn id="269" dur="indefinite" restart="never" nodeType="tmRoot">
          <p:childTnLst>
            <p:seq>
              <p:cTn id="270" dur="indefinite" nodeType="mainSeq">
                <p:childTnLst>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372"/>
                                        </p:tgtEl>
                                        <p:attrNameLst>
                                          <p:attrName>style.visibility</p:attrName>
                                        </p:attrNameLst>
                                      </p:cBhvr>
                                      <p:to>
                                        <p:strVal val="visible"/>
                                      </p:to>
                                    </p:set>
                                  </p:childTnLst>
                                </p:cTn>
                              </p:par>
                              <p:par>
                                <p:cTn id="275" nodeType="withEffect" fill="hold" presetClass="exit" presetID="1">
                                  <p:stCondLst>
                                    <p:cond delay="0"/>
                                  </p:stCondLst>
                                  <p:childTnLst>
                                    <p:set>
                                      <p:cBhvr>
                                        <p:cTn id="276" dur="1" fill="hold">
                                          <p:stCondLst>
                                            <p:cond delay="0"/>
                                          </p:stCondLst>
                                        </p:cTn>
                                        <p:tgtEl>
                                          <p:spTgt spid="373"/>
                                        </p:tgtEl>
                                        <p:attrNameLst>
                                          <p:attrName>style.visibility</p:attrName>
                                        </p:attrNameLst>
                                      </p:cBhvr>
                                      <p:to>
                                        <p:strVal val="hidden"/>
                                      </p:to>
                                    </p:set>
                                  </p:childTnLst>
                                </p:cTn>
                              </p:par>
                              <p:par>
                                <p:cTn id="277" nodeType="withEffect" fill="hold" presetClass="entr" presetID="1">
                                  <p:stCondLst>
                                    <p:cond delay="0"/>
                                  </p:stCondLst>
                                  <p:childTnLst>
                                    <p:set>
                                      <p:cBhvr>
                                        <p:cTn id="278" dur="1" fill="hold">
                                          <p:stCondLst>
                                            <p:cond delay="0"/>
                                          </p:stCondLst>
                                        </p:cTn>
                                        <p:tgtEl>
                                          <p:spTgt spid="38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374"/>
                                        </p:tgtEl>
                                        <p:attrNameLst>
                                          <p:attrName>style.visibility</p:attrName>
                                        </p:attrNameLst>
                                      </p:cBhvr>
                                      <p:to>
                                        <p:strVal val="visible"/>
                                      </p:to>
                                    </p:set>
                                  </p:childTnLst>
                                </p:cTn>
                              </p:par>
                              <p:par>
                                <p:cTn id="283" nodeType="withEffect" fill="hold" presetClass="entr" presetID="1">
                                  <p:stCondLst>
                                    <p:cond delay="0"/>
                                  </p:stCondLst>
                                  <p:childTnLst>
                                    <p:set>
                                      <p:cBhvr>
                                        <p:cTn id="284" dur="1" fill="hold">
                                          <p:stCondLst>
                                            <p:cond delay="0"/>
                                          </p:stCondLst>
                                        </p:cTn>
                                        <p:tgtEl>
                                          <p:spTgt spid="379"/>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nodeType="clickEffect" fill="hold" presetClass="exit" presetID="1">
                                  <p:stCondLst>
                                    <p:cond delay="0"/>
                                  </p:stCondLst>
                                  <p:childTnLst>
                                    <p:set>
                                      <p:cBhvr>
                                        <p:cTn id="288" dur="1" fill="hold">
                                          <p:stCondLst>
                                            <p:cond delay="0"/>
                                          </p:stCondLst>
                                        </p:cTn>
                                        <p:tgtEl>
                                          <p:spTgt spid="372"/>
                                        </p:tgtEl>
                                        <p:attrNameLst>
                                          <p:attrName>style.visibility</p:attrName>
                                        </p:attrNameLst>
                                      </p:cBhvr>
                                      <p:to>
                                        <p:strVal val="hidden"/>
                                      </p:to>
                                    </p:set>
                                  </p:childTnLst>
                                </p:cTn>
                              </p:par>
                              <p:par>
                                <p:cTn id="289" nodeType="withEffect" fill="hold" presetClass="entr" presetID="1">
                                  <p:stCondLst>
                                    <p:cond delay="0"/>
                                  </p:stCondLst>
                                  <p:childTnLst>
                                    <p:set>
                                      <p:cBhvr>
                                        <p:cTn id="290" dur="1" fill="hold">
                                          <p:stCondLst>
                                            <p:cond delay="0"/>
                                          </p:stCondLst>
                                        </p:cTn>
                                        <p:tgtEl>
                                          <p:spTgt spid="373"/>
                                        </p:tgtEl>
                                        <p:attrNameLst>
                                          <p:attrName>style.visibility</p:attrName>
                                        </p:attrNameLst>
                                      </p:cBhvr>
                                      <p:to>
                                        <p:strVal val="visible"/>
                                      </p:to>
                                    </p:set>
                                  </p:childTnLst>
                                </p:cTn>
                              </p:par>
                              <p:par>
                                <p:cTn id="291" nodeType="withEffect" fill="hold" presetClass="exit" presetID="1">
                                  <p:stCondLst>
                                    <p:cond delay="0"/>
                                  </p:stCondLst>
                                  <p:childTnLst>
                                    <p:set>
                                      <p:cBhvr>
                                        <p:cTn id="292" dur="1" fill="hold">
                                          <p:stCondLst>
                                            <p:cond delay="0"/>
                                          </p:stCondLst>
                                        </p:cTn>
                                        <p:tgtEl>
                                          <p:spTgt spid="374"/>
                                        </p:tgtEl>
                                        <p:attrNameLst>
                                          <p:attrName>style.visibility</p:attrName>
                                        </p:attrNameLst>
                                      </p:cBhvr>
                                      <p:to>
                                        <p:strVal val="hidden"/>
                                      </p:to>
                                    </p:set>
                                  </p:childTnLst>
                                </p:cTn>
                              </p:par>
                              <p:par>
                                <p:cTn id="293" nodeType="withEffect" fill="hold" presetClass="entr" presetID="1">
                                  <p:stCondLst>
                                    <p:cond delay="0"/>
                                  </p:stCondLst>
                                  <p:childTnLst>
                                    <p:set>
                                      <p:cBhvr>
                                        <p:cTn id="294" dur="1" fill="hold">
                                          <p:stCondLst>
                                            <p:cond delay="0"/>
                                          </p:stCondLst>
                                        </p:cTn>
                                        <p:tgtEl>
                                          <p:spTgt spid="375"/>
                                        </p:tgtEl>
                                        <p:attrNameLst>
                                          <p:attrName>style.visibility</p:attrName>
                                        </p:attrNameLst>
                                      </p:cBhvr>
                                      <p:to>
                                        <p:strVal val="visible"/>
                                      </p:to>
                                    </p:set>
                                  </p:childTnLst>
                                </p:cTn>
                              </p:par>
                              <p:par>
                                <p:cTn id="295" nodeType="withEffect" fill="hold" presetClass="entr" presetID="1">
                                  <p:stCondLst>
                                    <p:cond delay="0"/>
                                  </p:stCondLst>
                                  <p:childTnLst>
                                    <p:set>
                                      <p:cBhvr>
                                        <p:cTn id="296" dur="1" fill="hold">
                                          <p:stCondLst>
                                            <p:cond delay="0"/>
                                          </p:stCondLst>
                                        </p:cTn>
                                        <p:tgtEl>
                                          <p:spTgt spid="38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nodeType="clickEffect" fill="hold" presetClass="exit" presetID="1">
                                  <p:stCondLst>
                                    <p:cond delay="0"/>
                                  </p:stCondLst>
                                  <p:childTnLst>
                                    <p:set>
                                      <p:cBhvr>
                                        <p:cTn id="300" dur="1" fill="hold">
                                          <p:stCondLst>
                                            <p:cond delay="0"/>
                                          </p:stCondLst>
                                        </p:cTn>
                                        <p:tgtEl>
                                          <p:spTgt spid="375"/>
                                        </p:tgtEl>
                                        <p:attrNameLst>
                                          <p:attrName>style.visibility</p:attrName>
                                        </p:attrNameLst>
                                      </p:cBhvr>
                                      <p:to>
                                        <p:strVal val="hidden"/>
                                      </p:to>
                                    </p:set>
                                  </p:childTnLst>
                                </p:cTn>
                              </p:par>
                              <p:par>
                                <p:cTn id="301" nodeType="withEffect" fill="hold" presetClass="entr" presetID="1">
                                  <p:stCondLst>
                                    <p:cond delay="0"/>
                                  </p:stCondLst>
                                  <p:childTnLst>
                                    <p:set>
                                      <p:cBhvr>
                                        <p:cTn id="302"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82" name="Picture 4" descr=""/>
          <p:cNvPicPr/>
          <p:nvPr/>
        </p:nvPicPr>
        <p:blipFill>
          <a:blip r:embed="rId1"/>
          <a:stretch>
            <a:fillRect/>
          </a:stretch>
        </p:blipFill>
        <p:spPr>
          <a:xfrm>
            <a:off x="806040" y="4213080"/>
            <a:ext cx="4776840" cy="2483640"/>
          </a:xfrm>
          <a:prstGeom prst="rect">
            <a:avLst/>
          </a:prstGeom>
          <a:ln>
            <a:noFill/>
          </a:ln>
        </p:spPr>
      </p:pic>
      <p:pic>
        <p:nvPicPr>
          <p:cNvPr id="383" name="Picture 11" descr=""/>
          <p:cNvPicPr/>
          <p:nvPr/>
        </p:nvPicPr>
        <p:blipFill>
          <a:blip r:embed="rId2"/>
          <a:stretch>
            <a:fillRect/>
          </a:stretch>
        </p:blipFill>
        <p:spPr>
          <a:xfrm>
            <a:off x="804960" y="1237320"/>
            <a:ext cx="4776840" cy="2450160"/>
          </a:xfrm>
          <a:prstGeom prst="rect">
            <a:avLst/>
          </a:prstGeom>
          <a:ln>
            <a:noFill/>
          </a:ln>
        </p:spPr>
      </p:pic>
      <p:pic>
        <p:nvPicPr>
          <p:cNvPr id="384" name="Picture 16" descr=""/>
          <p:cNvPicPr/>
          <p:nvPr/>
        </p:nvPicPr>
        <p:blipFill>
          <a:blip r:embed="rId3"/>
          <a:stretch>
            <a:fillRect/>
          </a:stretch>
        </p:blipFill>
        <p:spPr>
          <a:xfrm>
            <a:off x="804960" y="1237320"/>
            <a:ext cx="4776840" cy="2450160"/>
          </a:xfrm>
          <a:prstGeom prst="rect">
            <a:avLst/>
          </a:prstGeom>
          <a:ln>
            <a:noFill/>
          </a:ln>
        </p:spPr>
      </p:pic>
      <p:sp>
        <p:nvSpPr>
          <p:cNvPr id="385"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Motivational Example </a:t>
            </a:r>
            <a:endParaRPr/>
          </a:p>
        </p:txBody>
      </p:sp>
      <p:sp>
        <p:nvSpPr>
          <p:cNvPr id="386" name="CustomShape 2"/>
          <p:cNvSpPr/>
          <p:nvPr/>
        </p:nvSpPr>
        <p:spPr>
          <a:xfrm>
            <a:off x="511200" y="858240"/>
            <a:ext cx="53726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Partition sharing is allowed</a:t>
            </a:r>
            <a:endParaRPr/>
          </a:p>
        </p:txBody>
      </p:sp>
      <p:sp>
        <p:nvSpPr>
          <p:cNvPr id="387" name="CustomShape 3"/>
          <p:cNvSpPr/>
          <p:nvPr/>
        </p:nvSpPr>
        <p:spPr>
          <a:xfrm>
            <a:off x="511200" y="3766680"/>
            <a:ext cx="53726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Optimized partitioned sharing</a:t>
            </a:r>
            <a:endParaRPr/>
          </a:p>
        </p:txBody>
      </p:sp>
      <p:sp>
        <p:nvSpPr>
          <p:cNvPr id="388" name="CustomShape 4"/>
          <p:cNvSpPr/>
          <p:nvPr/>
        </p:nvSpPr>
        <p:spPr>
          <a:xfrm>
            <a:off x="5884200" y="1305000"/>
            <a:ext cx="2899080" cy="2121840"/>
          </a:xfrm>
          <a:prstGeom prst="rect">
            <a:avLst/>
          </a:prstGeom>
          <a:noFill/>
          <a:ln w="9360">
            <a:noFill/>
          </a:ln>
        </p:spPr>
        <p:txBody>
          <a:bodyPr lIns="0" rIns="0" tIns="0" bIns="0" anchor="ctr"/>
          <a:p>
            <a:pPr algn="ctr">
              <a:lnSpc>
                <a:spcPct val="100000"/>
              </a:lnSpc>
            </a:pPr>
            <a:r>
              <a:rPr lang="en-US" sz="2000">
                <a:solidFill>
                  <a:srgbClr val="08519c"/>
                </a:solidFill>
                <a:latin typeface="Calibri"/>
                <a:ea typeface="ＭＳ Ｐゴシック"/>
              </a:rPr>
              <a:t>Reassigning </a:t>
            </a:r>
            <a:r>
              <a:rPr lang="en-US" sz="2000">
                <a:solidFill>
                  <a:srgbClr val="08519c"/>
                </a:solidFill>
                <a:latin typeface="Symbol"/>
                <a:ea typeface="ＭＳ Ｐゴシック"/>
              </a:rPr>
              <a:t>t</a:t>
            </a:r>
            <a:r>
              <a:rPr lang="en-US" sz="2000" baseline="-25000">
                <a:solidFill>
                  <a:srgbClr val="08519c"/>
                </a:solidFill>
                <a:latin typeface="Calibri"/>
                <a:ea typeface="ＭＳ Ｐゴシック"/>
              </a:rPr>
              <a:t>2</a:t>
            </a:r>
            <a:r>
              <a:rPr lang="en-US" sz="2000">
                <a:solidFill>
                  <a:srgbClr val="08519c"/>
                </a:solidFill>
                <a:latin typeface="Calibri"/>
                <a:ea typeface="ＭＳ Ｐゴシック"/>
              </a:rPr>
              <a:t>,</a:t>
            </a:r>
            <a:r>
              <a:rPr lang="en-US" sz="2000" baseline="-25000">
                <a:solidFill>
                  <a:srgbClr val="08519c"/>
                </a:solidFill>
                <a:latin typeface="Calibri"/>
                <a:ea typeface="ＭＳ Ｐゴシック"/>
              </a:rPr>
              <a:t> </a:t>
            </a:r>
            <a:r>
              <a:rPr lang="en-US" sz="2000">
                <a:solidFill>
                  <a:srgbClr val="08519c"/>
                </a:solidFill>
                <a:latin typeface="Symbol"/>
                <a:ea typeface="ＭＳ Ｐゴシック"/>
              </a:rPr>
              <a:t>t</a:t>
            </a:r>
            <a:r>
              <a:rPr lang="en-US" sz="2000" baseline="-25000">
                <a:solidFill>
                  <a:srgbClr val="08519c"/>
                </a:solidFill>
                <a:latin typeface="Calibri"/>
                <a:ea typeface="ＭＳ Ｐゴシック"/>
              </a:rPr>
              <a:t>13 </a:t>
            </a:r>
            <a:r>
              <a:rPr lang="en-US" sz="2000">
                <a:solidFill>
                  <a:srgbClr val="08519c"/>
                </a:solidFill>
                <a:latin typeface="Calibri"/>
                <a:ea typeface="ＭＳ Ｐゴシック"/>
              </a:rPr>
              <a:t>and</a:t>
            </a:r>
            <a:r>
              <a:rPr lang="en-US" sz="2000" baseline="-25000">
                <a:solidFill>
                  <a:srgbClr val="08519c"/>
                </a:solidFill>
                <a:latin typeface="Calibri"/>
                <a:ea typeface="ＭＳ Ｐゴシック"/>
              </a:rPr>
              <a:t> </a:t>
            </a:r>
            <a:r>
              <a:rPr lang="en-US" sz="2000">
                <a:solidFill>
                  <a:srgbClr val="08519c"/>
                </a:solidFill>
                <a:latin typeface="Symbol"/>
                <a:ea typeface="ＭＳ Ｐゴシック"/>
              </a:rPr>
              <a:t>t</a:t>
            </a:r>
            <a:r>
              <a:rPr lang="en-US" sz="2000" baseline="-25000">
                <a:solidFill>
                  <a:srgbClr val="08519c"/>
                </a:solidFill>
                <a:latin typeface="Calibri"/>
                <a:ea typeface="ＭＳ Ｐゴシック"/>
              </a:rPr>
              <a:t>21</a:t>
            </a:r>
            <a:r>
              <a:rPr lang="en-US" sz="2000">
                <a:solidFill>
                  <a:srgbClr val="08519c"/>
                </a:solidFill>
                <a:latin typeface="Calibri"/>
                <a:ea typeface="ＭＳ Ｐゴシック"/>
              </a:rPr>
              <a:t> results in a successful schedule with DC = 44</a:t>
            </a:r>
            <a:endParaRPr/>
          </a:p>
        </p:txBody>
      </p:sp>
      <p:sp>
        <p:nvSpPr>
          <p:cNvPr id="389" name="CustomShape 5"/>
          <p:cNvSpPr/>
          <p:nvPr/>
        </p:nvSpPr>
        <p:spPr>
          <a:xfrm>
            <a:off x="5884200" y="4336920"/>
            <a:ext cx="3051360" cy="2121840"/>
          </a:xfrm>
          <a:prstGeom prst="rect">
            <a:avLst/>
          </a:prstGeom>
          <a:noFill/>
          <a:ln w="9360">
            <a:noFill/>
          </a:ln>
        </p:spPr>
        <p:txBody>
          <a:bodyPr lIns="0" rIns="0" tIns="0" bIns="0" anchor="ctr"/>
          <a:p>
            <a:pPr algn="ctr">
              <a:lnSpc>
                <a:spcPct val="100000"/>
              </a:lnSpc>
            </a:pPr>
            <a:r>
              <a:rPr lang="en-US" sz="2000">
                <a:solidFill>
                  <a:srgbClr val="08519c"/>
                </a:solidFill>
                <a:latin typeface="Calibri"/>
                <a:ea typeface="ＭＳ Ｐゴシック"/>
              </a:rPr>
              <a:t>Optimizing the mapping, partitioning and partition sharing results in schedulable implementation with DC = 37 and one extra time unit on N</a:t>
            </a:r>
            <a:r>
              <a:rPr lang="en-US" sz="2000" baseline="-25000">
                <a:solidFill>
                  <a:srgbClr val="08519c"/>
                </a:solidFill>
                <a:latin typeface="Calibri"/>
                <a:ea typeface="ＭＳ Ｐゴシック"/>
              </a:rPr>
              <a:t>2</a:t>
            </a:r>
            <a:endParaRPr/>
          </a:p>
        </p:txBody>
      </p:sp>
      <p:pic>
        <p:nvPicPr>
          <p:cNvPr id="390" name="Picture 7" descr=""/>
          <p:cNvPicPr/>
          <p:nvPr/>
        </p:nvPicPr>
        <p:blipFill>
          <a:blip r:embed="rId4"/>
          <a:stretch>
            <a:fillRect/>
          </a:stretch>
        </p:blipFill>
        <p:spPr>
          <a:xfrm>
            <a:off x="804960" y="4213080"/>
            <a:ext cx="4776840" cy="2483640"/>
          </a:xfrm>
          <a:prstGeom prst="rect">
            <a:avLst/>
          </a:prstGeom>
          <a:ln>
            <a:noFill/>
          </a:ln>
        </p:spPr>
      </p:pic>
      <p:pic>
        <p:nvPicPr>
          <p:cNvPr id="391" name="Picture 10" descr=""/>
          <p:cNvPicPr/>
          <p:nvPr/>
        </p:nvPicPr>
        <p:blipFill>
          <a:blip r:embed="rId5"/>
          <a:stretch>
            <a:fillRect/>
          </a:stretch>
        </p:blipFill>
        <p:spPr>
          <a:xfrm>
            <a:off x="806040" y="4213080"/>
            <a:ext cx="4776840" cy="2483640"/>
          </a:xfrm>
          <a:prstGeom prst="rect">
            <a:avLst/>
          </a:prstGeom>
          <a:ln>
            <a:noFill/>
          </a:ln>
        </p:spPr>
      </p:pic>
    </p:spTree>
  </p:cSld>
  <p:timing>
    <p:tnLst>
      <p:par>
        <p:cTn id="303" dur="indefinite" restart="never" nodeType="tmRoot">
          <p:childTnLst>
            <p:seq>
              <p:cTn id="304" dur="indefinite" nodeType="mainSeq">
                <p:childTnLst>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382"/>
                                        </p:tgtEl>
                                        <p:attrNameLst>
                                          <p:attrName>style.visibility</p:attrName>
                                        </p:attrNameLst>
                                      </p:cBhvr>
                                      <p:to>
                                        <p:strVal val="visible"/>
                                      </p:to>
                                    </p:set>
                                  </p:childTnLst>
                                </p:cTn>
                              </p:par>
                              <p:par>
                                <p:cTn id="309" nodeType="withEffect" fill="hold" presetClass="entr" presetID="1">
                                  <p:stCondLst>
                                    <p:cond delay="0"/>
                                  </p:stCondLst>
                                  <p:childTnLst>
                                    <p:set>
                                      <p:cBhvr>
                                        <p:cTn id="310" dur="1" fill="hold">
                                          <p:stCondLst>
                                            <p:cond delay="0"/>
                                          </p:stCondLst>
                                        </p:cTn>
                                        <p:tgtEl>
                                          <p:spTgt spid="387"/>
                                        </p:tgtEl>
                                        <p:attrNameLst>
                                          <p:attrName>style.visibility</p:attrName>
                                        </p:attrNameLst>
                                      </p:cBhvr>
                                      <p:to>
                                        <p:strVal val="visible"/>
                                      </p:to>
                                    </p:set>
                                  </p:childTnLst>
                                </p:cTn>
                              </p:par>
                              <p:par>
                                <p:cTn id="311" nodeType="withEffect" fill="hold" presetClass="entr" presetID="1">
                                  <p:stCondLst>
                                    <p:cond delay="0"/>
                                  </p:stCondLst>
                                  <p:childTnLst>
                                    <p:set>
                                      <p:cBhvr>
                                        <p:cTn id="312" dur="1" fill="hold">
                                          <p:stCondLst>
                                            <p:cond delay="0"/>
                                          </p:stCondLst>
                                        </p:cTn>
                                        <p:tgtEl>
                                          <p:spTgt spid="389"/>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
                                  <p:stCondLst>
                                    <p:cond delay="0"/>
                                  </p:stCondLst>
                                  <p:childTnLst>
                                    <p:set>
                                      <p:cBhvr>
                                        <p:cTn id="316" dur="1" fill="hold">
                                          <p:stCondLst>
                                            <p:cond delay="0"/>
                                          </p:stCondLst>
                                        </p:cTn>
                                        <p:tgtEl>
                                          <p:spTgt spid="390"/>
                                        </p:tgtEl>
                                        <p:attrNameLst>
                                          <p:attrName>style.visibility</p:attrName>
                                        </p:attrNameLst>
                                      </p:cBhvr>
                                      <p:to>
                                        <p:strVal val="visible"/>
                                      </p:to>
                                    </p:set>
                                  </p:childTnLst>
                                </p:cTn>
                              </p:par>
                              <p:par>
                                <p:cTn id="317" nodeType="withEffect" fill="hold" presetClass="exit" presetID="1">
                                  <p:stCondLst>
                                    <p:cond delay="0"/>
                                  </p:stCondLst>
                                  <p:childTnLst>
                                    <p:set>
                                      <p:cBhvr>
                                        <p:cTn id="318" dur="1" fill="hold">
                                          <p:stCondLst>
                                            <p:cond delay="0"/>
                                          </p:stCondLst>
                                        </p:cTn>
                                        <p:tgtEl>
                                          <p:spTgt spid="382"/>
                                        </p:tgtEl>
                                        <p:attrNameLst>
                                          <p:attrName>style.visibility</p:attrName>
                                        </p:attrNameLst>
                                      </p:cBhvr>
                                      <p:to>
                                        <p:strVal val="hidden"/>
                                      </p:to>
                                    </p:set>
                                  </p:childTnLst>
                                </p:cTn>
                              </p:par>
                            </p:childTnLst>
                          </p:cTn>
                        </p:par>
                      </p:childTnLst>
                    </p:cTn>
                  </p:par>
                  <p:par>
                    <p:cTn id="319" fill="hold">
                      <p:stCondLst>
                        <p:cond delay="indefinite"/>
                      </p:stCondLst>
                      <p:childTnLst>
                        <p:par>
                          <p:cTn id="320" fill="hold">
                            <p:stCondLst>
                              <p:cond delay="0"/>
                            </p:stCondLst>
                            <p:childTnLst>
                              <p:par>
                                <p:cTn id="321" nodeType="clickEffect" fill="hold" presetClass="exit" presetID="1">
                                  <p:stCondLst>
                                    <p:cond delay="0"/>
                                  </p:stCondLst>
                                  <p:childTnLst>
                                    <p:set>
                                      <p:cBhvr>
                                        <p:cTn id="322" dur="1" fill="hold">
                                          <p:stCondLst>
                                            <p:cond delay="0"/>
                                          </p:stCondLst>
                                        </p:cTn>
                                        <p:tgtEl>
                                          <p:spTgt spid="390"/>
                                        </p:tgtEl>
                                        <p:attrNameLst>
                                          <p:attrName>style.visibility</p:attrName>
                                        </p:attrNameLst>
                                      </p:cBhvr>
                                      <p:to>
                                        <p:strVal val="hidden"/>
                                      </p:to>
                                    </p:set>
                                  </p:childTnLst>
                                </p:cTn>
                              </p:par>
                              <p:par>
                                <p:cTn id="323" nodeType="withEffect" fill="hold" presetClass="entr" presetID="1">
                                  <p:stCondLst>
                                    <p:cond delay="0"/>
                                  </p:stCondLst>
                                  <p:childTnLst>
                                    <p:set>
                                      <p:cBhvr>
                                        <p:cTn id="324" dur="1" fill="hold">
                                          <p:stCondLst>
                                            <p:cond delay="0"/>
                                          </p:stCondLst>
                                        </p:cTn>
                                        <p:tgtEl>
                                          <p:spTgt spid="391"/>
                                        </p:tgtEl>
                                        <p:attrNameLst>
                                          <p:attrName>style.visibility</p:attrName>
                                        </p:attrNameLst>
                                      </p:cBhvr>
                                      <p:to>
                                        <p:strVal val="visible"/>
                                      </p:to>
                                    </p:set>
                                  </p:childTnLst>
                                </p:cTn>
                              </p:par>
                              <p:par>
                                <p:cTn id="325" nodeType="withEffect" fill="hold" presetClass="entr" presetID="1">
                                  <p:stCondLst>
                                    <p:cond delay="0"/>
                                  </p:stCondLst>
                                  <p:childTnLst>
                                    <p:set>
                                      <p:cBhvr>
                                        <p:cTn id="326" dur="1" fill="hold">
                                          <p:stCondLst>
                                            <p:cond delay="0"/>
                                          </p:stCondLst>
                                        </p:cTn>
                                        <p:tgtEl>
                                          <p:spTgt spid="384"/>
                                        </p:tgtEl>
                                        <p:attrNameLst>
                                          <p:attrName>style.visibility</p:attrName>
                                        </p:attrNameLst>
                                      </p:cBhvr>
                                      <p:to>
                                        <p:strVal val="visible"/>
                                      </p:to>
                                    </p:set>
                                  </p:childTnLst>
                                </p:cTn>
                              </p:par>
                              <p:par>
                                <p:cTn id="327" nodeType="withEffect" fill="hold" presetClass="exit" presetID="1">
                                  <p:stCondLst>
                                    <p:cond delay="0"/>
                                  </p:stCondLst>
                                  <p:childTnLst>
                                    <p:set>
                                      <p:cBhvr>
                                        <p:cTn id="328" dur="1" fill="hold">
                                          <p:stCondLst>
                                            <p:cond delay="0"/>
                                          </p:stCondLst>
                                        </p:cTn>
                                        <p:tgtEl>
                                          <p:spTgt spid="38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2"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Optimization Strategy</a:t>
            </a:r>
            <a:endParaRPr/>
          </a:p>
        </p:txBody>
      </p:sp>
      <p:sp>
        <p:nvSpPr>
          <p:cNvPr id="393"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lang="en-US" sz="2400" u="sng">
                <a:solidFill>
                  <a:srgbClr val="08519c"/>
                </a:solidFill>
                <a:latin typeface="Calibri"/>
                <a:ea typeface="ＭＳ Ｐゴシック"/>
              </a:rPr>
              <a:t>M</a:t>
            </a:r>
            <a:r>
              <a:rPr lang="en-US" sz="2400">
                <a:solidFill>
                  <a:srgbClr val="08519c"/>
                </a:solidFill>
                <a:latin typeface="Calibri"/>
                <a:ea typeface="ＭＳ Ｐゴシック"/>
              </a:rPr>
              <a:t>ixed-</a:t>
            </a:r>
            <a:r>
              <a:rPr lang="en-US" sz="2400" u="sng">
                <a:solidFill>
                  <a:srgbClr val="08519c"/>
                </a:solidFill>
                <a:latin typeface="Calibri"/>
                <a:ea typeface="ＭＳ Ｐゴシック"/>
              </a:rPr>
              <a:t>C</a:t>
            </a:r>
            <a:r>
              <a:rPr lang="en-US" sz="2400">
                <a:solidFill>
                  <a:srgbClr val="08519c"/>
                </a:solidFill>
                <a:latin typeface="Calibri"/>
                <a:ea typeface="ＭＳ Ｐゴシック"/>
              </a:rPr>
              <a:t>riticality </a:t>
            </a:r>
            <a:r>
              <a:rPr lang="en-US" sz="2400" u="sng">
                <a:solidFill>
                  <a:srgbClr val="08519c"/>
                </a:solidFill>
                <a:latin typeface="Calibri"/>
                <a:ea typeface="ＭＳ Ｐゴシック"/>
              </a:rPr>
              <a:t>D</a:t>
            </a:r>
            <a:r>
              <a:rPr lang="en-US" sz="2400">
                <a:solidFill>
                  <a:srgbClr val="08519c"/>
                </a:solidFill>
                <a:latin typeface="Calibri"/>
                <a:ea typeface="ＭＳ Ｐゴシック"/>
              </a:rPr>
              <a:t>esign </a:t>
            </a:r>
            <a:r>
              <a:rPr lang="en-US" sz="2400" u="sng">
                <a:solidFill>
                  <a:srgbClr val="08519c"/>
                </a:solidFill>
                <a:latin typeface="Calibri"/>
                <a:ea typeface="ＭＳ Ｐゴシック"/>
              </a:rPr>
              <a:t>O</a:t>
            </a:r>
            <a:r>
              <a:rPr lang="en-US" sz="2400">
                <a:solidFill>
                  <a:srgbClr val="08519c"/>
                </a:solidFill>
                <a:latin typeface="Calibri"/>
                <a:ea typeface="ＭＳ Ｐゴシック"/>
              </a:rPr>
              <a:t>ptimization (MCDO) strategy:</a:t>
            </a:r>
            <a:endParaRPr/>
          </a:p>
          <a:p>
            <a:pPr lvl="1">
              <a:lnSpc>
                <a:spcPct val="100000"/>
              </a:lnSpc>
              <a:buFont typeface="Wingdings" charset="2"/>
              <a:buChar char=""/>
            </a:pPr>
            <a:r>
              <a:rPr lang="en-US" sz="2400">
                <a:solidFill>
                  <a:srgbClr val="08519c"/>
                </a:solidFill>
                <a:latin typeface="Calibri"/>
                <a:ea typeface="ＭＳ Ｐゴシック"/>
              </a:rPr>
              <a:t>Tabu Search meta-heuristic</a:t>
            </a:r>
            <a:endParaRPr/>
          </a:p>
          <a:p>
            <a:pPr lvl="2">
              <a:lnSpc>
                <a:spcPct val="100000"/>
              </a:lnSpc>
              <a:buFont typeface="Wingdings" charset="2"/>
              <a:buChar char=""/>
            </a:pPr>
            <a:r>
              <a:rPr lang="en-US" sz="2000">
                <a:solidFill>
                  <a:srgbClr val="08519c"/>
                </a:solidFill>
                <a:latin typeface="Calibri"/>
                <a:ea typeface="ＭＳ Ｐゴシック"/>
              </a:rPr>
              <a:t>The mapping of tasks to processors</a:t>
            </a:r>
            <a:endParaRPr/>
          </a:p>
          <a:p>
            <a:pPr lvl="2">
              <a:lnSpc>
                <a:spcPct val="100000"/>
              </a:lnSpc>
              <a:buFont typeface="Wingdings" charset="2"/>
              <a:buChar char=""/>
            </a:pPr>
            <a:r>
              <a:rPr lang="en-US" sz="2000">
                <a:solidFill>
                  <a:srgbClr val="08519c"/>
                </a:solidFill>
                <a:latin typeface="Calibri"/>
                <a:ea typeface="ＭＳ Ｐゴシック"/>
              </a:rPr>
              <a:t>The sequence and length of partition slices on each PE</a:t>
            </a:r>
            <a:endParaRPr/>
          </a:p>
          <a:p>
            <a:pPr lvl="2">
              <a:lnSpc>
                <a:spcPct val="100000"/>
              </a:lnSpc>
              <a:buFont typeface="Wingdings" charset="2"/>
              <a:buChar char=""/>
            </a:pPr>
            <a:r>
              <a:rPr lang="en-US" sz="2000">
                <a:solidFill>
                  <a:srgbClr val="08519c"/>
                </a:solidFill>
                <a:latin typeface="Calibri"/>
                <a:ea typeface="ＭＳ Ｐゴシック"/>
              </a:rPr>
              <a:t>The assignment of tasks to partitions</a:t>
            </a:r>
            <a:endParaRPr/>
          </a:p>
          <a:p>
            <a:pPr lvl="2">
              <a:lnSpc>
                <a:spcPct val="100000"/>
              </a:lnSpc>
              <a:buFont typeface="Wingdings" charset="2"/>
              <a:buChar char=""/>
            </a:pPr>
            <a:r>
              <a:rPr lang="en-US" sz="2000">
                <a:solidFill>
                  <a:srgbClr val="08519c"/>
                </a:solidFill>
                <a:latin typeface="Calibri"/>
                <a:ea typeface="ＭＳ Ｐゴシック"/>
              </a:rPr>
              <a:t>The task decomposition</a:t>
            </a:r>
            <a:endParaRPr/>
          </a:p>
          <a:p>
            <a:pPr lvl="1">
              <a:lnSpc>
                <a:spcPct val="100000"/>
              </a:lnSpc>
              <a:buFont typeface="Wingdings" charset="2"/>
              <a:buChar char=""/>
            </a:pPr>
            <a:r>
              <a:rPr lang="en-US" sz="2400">
                <a:solidFill>
                  <a:srgbClr val="08519c"/>
                </a:solidFill>
                <a:latin typeface="Calibri"/>
                <a:ea typeface="ＭＳ Ｐゴシック"/>
              </a:rPr>
              <a:t>List scheduling</a:t>
            </a:r>
            <a:endParaRPr/>
          </a:p>
          <a:p>
            <a:pPr lvl="2">
              <a:lnSpc>
                <a:spcPct val="100000"/>
              </a:lnSpc>
              <a:buFont typeface="Wingdings" charset="2"/>
              <a:buChar char=""/>
            </a:pPr>
            <a:r>
              <a:rPr lang="en-US" sz="2000">
                <a:solidFill>
                  <a:srgbClr val="08519c"/>
                </a:solidFill>
                <a:latin typeface="Calibri"/>
                <a:ea typeface="ＭＳ Ｐゴシック"/>
              </a:rPr>
              <a:t>The schedule for the applications</a:t>
            </a:r>
            <a:endParaRPr/>
          </a:p>
          <a:p>
            <a:endParaRPr/>
          </a:p>
          <a:p>
            <a:pPr>
              <a:lnSpc>
                <a:spcPct val="100000"/>
              </a:lnSpc>
              <a:buFont typeface="Wingdings" charset="2"/>
              <a:buChar char=""/>
            </a:pPr>
            <a:r>
              <a:rPr lang="en-US" sz="2400">
                <a:solidFill>
                  <a:srgbClr val="08519c"/>
                </a:solidFill>
                <a:latin typeface="Calibri"/>
                <a:ea typeface="ＭＳ Ｐゴシック"/>
              </a:rPr>
              <a:t>Tabu Search</a:t>
            </a:r>
            <a:endParaRPr/>
          </a:p>
          <a:p>
            <a:pPr lvl="1">
              <a:lnSpc>
                <a:spcPct val="100000"/>
              </a:lnSpc>
              <a:buFont typeface="Wingdings" charset="2"/>
              <a:buChar char=""/>
            </a:pPr>
            <a:r>
              <a:rPr lang="en-US" sz="2400">
                <a:solidFill>
                  <a:srgbClr val="08519c"/>
                </a:solidFill>
                <a:latin typeface="Calibri"/>
                <a:ea typeface="ＭＳ Ｐゴシック"/>
              </a:rPr>
              <a:t>Explores the solution space using design transformations</a:t>
            </a:r>
            <a:endParaRPr/>
          </a:p>
          <a:p>
            <a:pPr lvl="1">
              <a:lnSpc>
                <a:spcPct val="100000"/>
              </a:lnSpc>
              <a:buFont typeface="Wingdings" charset="2"/>
              <a:buChar char=""/>
            </a:pPr>
            <a:r>
              <a:rPr lang="en-US" sz="2400">
                <a:solidFill>
                  <a:srgbClr val="08519c"/>
                </a:solidFill>
                <a:latin typeface="Calibri"/>
                <a:ea typeface="ＭＳ Ｐゴシック"/>
              </a:rPr>
              <a:t>Minimizes the cost function</a:t>
            </a:r>
            <a:endParaRPr/>
          </a:p>
          <a:p>
            <a:pPr lvl="2">
              <a:lnSpc>
                <a:spcPct val="100000"/>
              </a:lnSpc>
              <a:buFont typeface="Wingdings" charset="2"/>
              <a:buChar char=""/>
            </a:pPr>
            <a:r>
              <a:rPr lang="en-US" sz="2000">
                <a:solidFill>
                  <a:srgbClr val="08519c"/>
                </a:solidFill>
                <a:latin typeface="Calibri"/>
                <a:ea typeface="ＭＳ Ｐゴシック"/>
              </a:rPr>
              <a:t>Development cost</a:t>
            </a:r>
            <a:endParaRPr/>
          </a:p>
          <a:p>
            <a:pPr lvl="2">
              <a:lnSpc>
                <a:spcPct val="100000"/>
              </a:lnSpc>
              <a:buFont typeface="Wingdings" charset="2"/>
              <a:buChar char=""/>
            </a:pPr>
            <a:r>
              <a:rPr lang="en-US" sz="2000">
                <a:solidFill>
                  <a:srgbClr val="08519c"/>
                </a:solidFill>
                <a:latin typeface="Calibri"/>
                <a:ea typeface="ＭＳ Ｐゴシック"/>
              </a:rPr>
              <a:t>Constraint: schedulability</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4"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Experimental Results</a:t>
            </a:r>
            <a:endParaRPr/>
          </a:p>
        </p:txBody>
      </p:sp>
      <p:sp>
        <p:nvSpPr>
          <p:cNvPr id="395"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Benchmarks</a:t>
            </a:r>
            <a:endParaRPr/>
          </a:p>
          <a:p>
            <a:pPr lvl="1">
              <a:lnSpc>
                <a:spcPct val="100000"/>
              </a:lnSpc>
              <a:buFont typeface="Wingdings" charset="2"/>
              <a:buChar char=""/>
            </a:pPr>
            <a:r>
              <a:rPr lang="en-US" sz="2400">
                <a:solidFill>
                  <a:srgbClr val="08519c"/>
                </a:solidFill>
                <a:latin typeface="Calibri"/>
                <a:ea typeface="ＭＳ Ｐゴシック"/>
              </a:rPr>
              <a:t>7 synthetic </a:t>
            </a:r>
            <a:endParaRPr/>
          </a:p>
          <a:p>
            <a:pPr lvl="1">
              <a:lnSpc>
                <a:spcPct val="100000"/>
              </a:lnSpc>
              <a:buFont typeface="Wingdings" charset="2"/>
              <a:buChar char=""/>
            </a:pPr>
            <a:r>
              <a:rPr lang="en-US" sz="2400">
                <a:solidFill>
                  <a:srgbClr val="08519c"/>
                </a:solidFill>
                <a:latin typeface="Calibri"/>
                <a:ea typeface="ＭＳ Ｐゴシック"/>
              </a:rPr>
              <a:t>2 real life test cases from E3S</a:t>
            </a:r>
            <a:endParaRPr/>
          </a:p>
          <a:p>
            <a:endParaRPr/>
          </a:p>
          <a:p>
            <a:pPr>
              <a:lnSpc>
                <a:spcPct val="100000"/>
              </a:lnSpc>
              <a:buFont typeface="Wingdings" charset="2"/>
              <a:buChar char=""/>
            </a:pPr>
            <a:r>
              <a:rPr lang="en-US" sz="2400">
                <a:solidFill>
                  <a:srgbClr val="08519c"/>
                </a:solidFill>
                <a:latin typeface="Calibri"/>
                <a:ea typeface="ＭＳ Ｐゴシック"/>
              </a:rPr>
              <a:t>MCDO compared to:</a:t>
            </a:r>
            <a:endParaRPr/>
          </a:p>
          <a:p>
            <a:pPr lvl="1">
              <a:lnSpc>
                <a:spcPct val="100000"/>
              </a:lnSpc>
              <a:buFont typeface="Wingdings" charset="2"/>
              <a:buChar char=""/>
            </a:pPr>
            <a:r>
              <a:rPr lang="en-US" sz="2400">
                <a:solidFill>
                  <a:srgbClr val="08519c"/>
                </a:solidFill>
                <a:latin typeface="Calibri"/>
                <a:ea typeface="ＭＳ Ｐゴシック"/>
              </a:rPr>
              <a:t>MO+PO </a:t>
            </a:r>
            <a:endParaRPr/>
          </a:p>
          <a:p>
            <a:pPr lvl="2">
              <a:lnSpc>
                <a:spcPct val="100000"/>
              </a:lnSpc>
              <a:buFont typeface="Wingdings" charset="2"/>
              <a:buChar char=""/>
            </a:pPr>
            <a:r>
              <a:rPr lang="en-US" sz="2000">
                <a:solidFill>
                  <a:srgbClr val="08519c"/>
                </a:solidFill>
                <a:latin typeface="Calibri"/>
                <a:ea typeface="ＭＳ Ｐゴシック"/>
              </a:rPr>
              <a:t>Strategy where first we do a mapping optimization, without considering partitioning (MO), and then we perform a partitioning optimization, considering the mapping obtained previously as fixed (PO)</a:t>
            </a:r>
            <a:endParaRPr/>
          </a:p>
          <a:p>
            <a:pPr lvl="1">
              <a:lnSpc>
                <a:spcPct val="100000"/>
              </a:lnSpc>
              <a:buFont typeface="Wingdings" charset="2"/>
              <a:buChar char=""/>
            </a:pPr>
            <a:r>
              <a:rPr lang="en-US" sz="2400">
                <a:solidFill>
                  <a:srgbClr val="08519c"/>
                </a:solidFill>
                <a:latin typeface="Calibri"/>
                <a:ea typeface="ＭＳ Ｐゴシック"/>
              </a:rPr>
              <a:t>MPO</a:t>
            </a:r>
            <a:endParaRPr/>
          </a:p>
          <a:p>
            <a:pPr lvl="2">
              <a:lnSpc>
                <a:spcPct val="100000"/>
              </a:lnSpc>
              <a:buFont typeface="Wingdings" charset="2"/>
              <a:buChar char=""/>
            </a:pPr>
            <a:r>
              <a:rPr lang="en-US" sz="2000">
                <a:solidFill>
                  <a:srgbClr val="08519c"/>
                </a:solidFill>
                <a:latin typeface="Calibri"/>
                <a:ea typeface="ＭＳ Ｐゴシック"/>
              </a:rPr>
              <a:t>Mapping and partitioning optimization is done at the same time, but without considering partition sharing.</a:t>
            </a:r>
            <a:endParaRPr/>
          </a:p>
          <a:p>
            <a:endParaRPr/>
          </a:p>
          <a:p>
            <a:pPr lvl="2">
              <a:lnSpc>
                <a:spcPct val="100000"/>
              </a:lnSpc>
              <a:buFont typeface="Wingdings" charset="2"/>
              <a:buChar char=""/>
            </a:pPr>
            <a:r>
              <a:rPr lang="en-US" sz="2000">
                <a:solidFill>
                  <a:srgbClr val="08519c"/>
                </a:solidFill>
                <a:latin typeface="Calibri"/>
                <a:ea typeface="ＭＳ Ｐゴシック"/>
              </a:rPr>
              <a:t>MP+PO and MPO use “degree of schedulability” as the cost function</a:t>
            </a:r>
            <a:r>
              <a:rPr lang="en-US" sz="2000">
                <a:solidFill>
                  <a:srgbClr val="08519c"/>
                </a:solidFill>
                <a:latin typeface="Calibri"/>
                <a:ea typeface="ＭＳ Ｐゴシック"/>
              </a:rPr>
              <a:t>	</a:t>
            </a:r>
            <a:r>
              <a:rPr lang="en-US" sz="2000">
                <a:solidFill>
                  <a:srgbClr val="08519c"/>
                </a:solidFill>
                <a:latin typeface="Calibri"/>
                <a:ea typeface="ＭＳ Ｐゴシック"/>
              </a:rPr>
              <a:t>	</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Outline</a:t>
            </a:r>
            <a:r>
              <a:rPr b="1" lang="en-US" sz="3200">
                <a:solidFill>
                  <a:srgbClr val="08519c"/>
                </a:solidFill>
                <a:latin typeface="Calibri"/>
                <a:ea typeface="ＭＳ Ｐゴシック"/>
              </a:rPr>
              <a:t>	</a:t>
            </a:r>
            <a:endParaRPr/>
          </a:p>
        </p:txBody>
      </p:sp>
      <p:sp>
        <p:nvSpPr>
          <p:cNvPr id="85"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b="1" lang="en-US" sz="2400">
                <a:solidFill>
                  <a:srgbClr val="08519c"/>
                </a:solidFill>
                <a:latin typeface="Calibri"/>
                <a:ea typeface="ＭＳ Ｐゴシック"/>
              </a:rPr>
              <a:t>Introduction</a:t>
            </a:r>
            <a:endParaRPr/>
          </a:p>
          <a:p>
            <a:pPr>
              <a:lnSpc>
                <a:spcPct val="100000"/>
              </a:lnSpc>
              <a:buFont typeface="Wingdings" charset="2"/>
              <a:buChar char=""/>
            </a:pPr>
            <a:r>
              <a:rPr lang="en-US" sz="2400">
                <a:solidFill>
                  <a:srgbClr val="08519c"/>
                </a:solidFill>
                <a:latin typeface="Calibri"/>
                <a:ea typeface="ＭＳ Ｐゴシック"/>
              </a:rPr>
              <a:t>Design optimizations at the processor-level</a:t>
            </a:r>
            <a:endParaRPr/>
          </a:p>
          <a:p>
            <a:pPr lvl="1">
              <a:lnSpc>
                <a:spcPct val="100000"/>
              </a:lnSpc>
              <a:buFont typeface="Wingdings" charset="2"/>
              <a:buChar char=""/>
            </a:pPr>
            <a:r>
              <a:rPr lang="en-US" sz="2000">
                <a:solidFill>
                  <a:srgbClr val="08519c"/>
                </a:solidFill>
                <a:latin typeface="Calibri"/>
                <a:ea typeface="ＭＳ Ｐゴシック"/>
              </a:rPr>
              <a:t>System and application models</a:t>
            </a:r>
            <a:endParaRPr/>
          </a:p>
          <a:p>
            <a:pPr lvl="1">
              <a:lnSpc>
                <a:spcPct val="100000"/>
              </a:lnSpc>
              <a:buFont typeface="Wingdings" charset="2"/>
              <a:buChar char=""/>
            </a:pPr>
            <a:r>
              <a:rPr lang="en-US" sz="2000">
                <a:solidFill>
                  <a:srgbClr val="08519c"/>
                </a:solidFill>
                <a:latin typeface="Calibri"/>
                <a:ea typeface="ＭＳ Ｐゴシック"/>
              </a:rPr>
              <a:t>Motivational examples</a:t>
            </a:r>
            <a:endParaRPr/>
          </a:p>
          <a:p>
            <a:pPr lvl="1">
              <a:lnSpc>
                <a:spcPct val="100000"/>
              </a:lnSpc>
              <a:buFont typeface="Wingdings" charset="2"/>
              <a:buChar char=""/>
            </a:pPr>
            <a:r>
              <a:rPr lang="en-US" sz="2000">
                <a:solidFill>
                  <a:srgbClr val="08519c"/>
                </a:solidFill>
                <a:latin typeface="Calibri"/>
                <a:ea typeface="ＭＳ Ｐゴシック"/>
              </a:rPr>
              <a:t>Optimization strategy</a:t>
            </a:r>
            <a:endParaRPr/>
          </a:p>
          <a:p>
            <a:pPr lvl="1">
              <a:lnSpc>
                <a:spcPct val="100000"/>
              </a:lnSpc>
              <a:buFont typeface="Wingdings" charset="2"/>
              <a:buChar char=""/>
            </a:pPr>
            <a:r>
              <a:rPr lang="en-US" sz="2000">
                <a:solidFill>
                  <a:srgbClr val="08519c"/>
                </a:solidFill>
                <a:latin typeface="Calibri"/>
                <a:ea typeface="ＭＳ Ｐゴシック"/>
              </a:rPr>
              <a:t>Experimental results</a:t>
            </a:r>
            <a:endParaRPr/>
          </a:p>
          <a:p>
            <a:pPr lvl="1">
              <a:lnSpc>
                <a:spcPct val="100000"/>
              </a:lnSpc>
              <a:buFont typeface="Wingdings" charset="2"/>
              <a:buChar char=""/>
            </a:pPr>
            <a:r>
              <a:rPr lang="en-US" sz="2000">
                <a:solidFill>
                  <a:srgbClr val="08519c"/>
                </a:solidFill>
                <a:latin typeface="Calibri"/>
                <a:ea typeface="ＭＳ Ｐゴシック"/>
              </a:rPr>
              <a:t>Realistic case study</a:t>
            </a:r>
            <a:endParaRPr/>
          </a:p>
          <a:p>
            <a:pPr>
              <a:lnSpc>
                <a:spcPct val="100000"/>
              </a:lnSpc>
              <a:buFont typeface="Wingdings" charset="2"/>
              <a:buChar char=""/>
            </a:pPr>
            <a:r>
              <a:rPr lang="en-US" sz="2400">
                <a:solidFill>
                  <a:srgbClr val="08519c"/>
                </a:solidFill>
                <a:latin typeface="Calibri"/>
                <a:ea typeface="ＭＳ Ｐゴシック"/>
              </a:rPr>
              <a:t>Design optimizations at the communication network-level</a:t>
            </a:r>
            <a:endParaRPr/>
          </a:p>
          <a:p>
            <a:pPr lvl="1">
              <a:lnSpc>
                <a:spcPct val="100000"/>
              </a:lnSpc>
              <a:buFont typeface="Wingdings" charset="2"/>
              <a:buChar char=""/>
            </a:pPr>
            <a:r>
              <a:rPr lang="en-US" sz="2000">
                <a:solidFill>
                  <a:srgbClr val="08519c"/>
                </a:solidFill>
                <a:latin typeface="Calibri"/>
                <a:ea typeface="ＭＳ Ｐゴシック"/>
              </a:rPr>
              <a:t>ARINC 664p7 “Aircraft Data Network” and TTEthernet</a:t>
            </a:r>
            <a:endParaRPr/>
          </a:p>
          <a:p>
            <a:pPr lvl="1">
              <a:lnSpc>
                <a:spcPct val="100000"/>
              </a:lnSpc>
              <a:buFont typeface="Wingdings" charset="2"/>
              <a:buChar char=""/>
            </a:pPr>
            <a:r>
              <a:rPr lang="en-US" sz="2000">
                <a:solidFill>
                  <a:srgbClr val="08519c"/>
                </a:solidFill>
                <a:latin typeface="Calibri"/>
                <a:ea typeface="ＭＳ Ｐゴシック"/>
              </a:rPr>
              <a:t>Motivational examples</a:t>
            </a:r>
            <a:endParaRPr/>
          </a:p>
          <a:p>
            <a:pPr lvl="1">
              <a:lnSpc>
                <a:spcPct val="100000"/>
              </a:lnSpc>
              <a:buFont typeface="Wingdings" charset="2"/>
              <a:buChar char=""/>
            </a:pPr>
            <a:r>
              <a:rPr lang="en-US" sz="2000">
                <a:solidFill>
                  <a:srgbClr val="08519c"/>
                </a:solidFill>
                <a:latin typeface="Calibri"/>
                <a:ea typeface="ＭＳ Ｐゴシック"/>
              </a:rPr>
              <a:t>Optimization strategy</a:t>
            </a:r>
            <a:endParaRPr/>
          </a:p>
          <a:p>
            <a:pPr lvl="1">
              <a:lnSpc>
                <a:spcPct val="100000"/>
              </a:lnSpc>
              <a:buFont typeface="Wingdings" charset="2"/>
              <a:buChar char=""/>
            </a:pPr>
            <a:r>
              <a:rPr lang="en-US" sz="2000">
                <a:solidFill>
                  <a:srgbClr val="08519c"/>
                </a:solidFill>
                <a:latin typeface="Calibri"/>
                <a:ea typeface="ＭＳ Ｐゴシック"/>
              </a:rPr>
              <a:t>Experimental results</a:t>
            </a:r>
            <a:endParaRPr/>
          </a:p>
          <a:p>
            <a:pPr lvl="1">
              <a:lnSpc>
                <a:spcPct val="100000"/>
              </a:lnSpc>
              <a:buFont typeface="Wingdings" charset="2"/>
              <a:buChar char=""/>
            </a:pPr>
            <a:r>
              <a:rPr lang="en-US" sz="2000">
                <a:solidFill>
                  <a:srgbClr val="08519c"/>
                </a:solidFill>
                <a:latin typeface="Calibri"/>
                <a:ea typeface="ＭＳ Ｐゴシック"/>
              </a:rPr>
              <a:t>Realistic case study</a:t>
            </a:r>
            <a:endParaRPr/>
          </a:p>
          <a:p>
            <a:pPr>
              <a:lnSpc>
                <a:spcPct val="100000"/>
              </a:lnSpc>
              <a:buFont typeface="Wingdings" charset="2"/>
              <a:buChar char=""/>
            </a:pPr>
            <a:r>
              <a:rPr lang="en-US" sz="2400">
                <a:solidFill>
                  <a:srgbClr val="08519c"/>
                </a:solidFill>
                <a:latin typeface="Calibri"/>
                <a:ea typeface="ＭＳ Ｐゴシック"/>
              </a:rPr>
              <a:t>Summary</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6"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Experimental Results</a:t>
            </a:r>
            <a:endParaRPr/>
          </a:p>
        </p:txBody>
      </p:sp>
      <p:sp>
        <p:nvSpPr>
          <p:cNvPr id="397" name="CustomShape 2"/>
          <p:cNvSpPr/>
          <p:nvPr/>
        </p:nvSpPr>
        <p:spPr>
          <a:xfrm>
            <a:off x="497880" y="5537160"/>
            <a:ext cx="8188560" cy="638280"/>
          </a:xfrm>
          <a:prstGeom prst="rect">
            <a:avLst/>
          </a:prstGeom>
          <a:noFill/>
          <a:ln>
            <a:noFill/>
          </a:ln>
        </p:spPr>
        <p:txBody>
          <a:bodyPr lIns="90000" rIns="90000" tIns="45000" bIns="45000"/>
          <a:p>
            <a:pPr>
              <a:lnSpc>
                <a:spcPct val="100000"/>
              </a:lnSpc>
              <a:buFont typeface="Arial"/>
              <a:buChar char="•"/>
            </a:pPr>
            <a:r>
              <a:rPr lang="en-US">
                <a:solidFill>
                  <a:srgbClr val="08519c"/>
                </a:solidFill>
                <a:latin typeface="Calibri"/>
              </a:rPr>
              <a:t>It is important to simultaneously optimize the mapping and partitioning</a:t>
            </a:r>
            <a:endParaRPr/>
          </a:p>
        </p:txBody>
      </p:sp>
      <p:pic>
        <p:nvPicPr>
          <p:cNvPr id="398" name="Picture 4" descr=""/>
          <p:cNvPicPr/>
          <p:nvPr/>
        </p:nvPicPr>
        <p:blipFill>
          <a:blip r:embed="rId1"/>
          <a:stretch>
            <a:fillRect/>
          </a:stretch>
        </p:blipFill>
        <p:spPr>
          <a:xfrm>
            <a:off x="357120" y="1081440"/>
            <a:ext cx="8449560" cy="4130280"/>
          </a:xfrm>
          <a:prstGeom prst="rect">
            <a:avLst/>
          </a:prstGeom>
          <a:ln>
            <a:noFill/>
          </a:ln>
        </p:spPr>
      </p:pic>
      <p:sp>
        <p:nvSpPr>
          <p:cNvPr id="399" name="CustomShape 3"/>
          <p:cNvSpPr/>
          <p:nvPr/>
        </p:nvSpPr>
        <p:spPr>
          <a:xfrm>
            <a:off x="254160" y="3136320"/>
            <a:ext cx="8645760" cy="1354320"/>
          </a:xfrm>
          <a:prstGeom prst="rect">
            <a:avLst/>
          </a:prstGeom>
          <a:solidFill>
            <a:srgbClr val="ffffff"/>
          </a:solidFill>
          <a:ln w="9360">
            <a:noFill/>
          </a:ln>
        </p:spPr>
      </p:sp>
      <p:sp>
        <p:nvSpPr>
          <p:cNvPr id="400" name="CustomShape 4"/>
          <p:cNvSpPr/>
          <p:nvPr/>
        </p:nvSpPr>
        <p:spPr>
          <a:xfrm>
            <a:off x="357120" y="4490640"/>
            <a:ext cx="8645760" cy="1046160"/>
          </a:xfrm>
          <a:prstGeom prst="rect">
            <a:avLst/>
          </a:prstGeom>
          <a:solidFill>
            <a:srgbClr val="ffffff"/>
          </a:solidFill>
          <a:ln w="9360">
            <a:noFill/>
          </a:ln>
        </p:spPr>
      </p:sp>
      <p:sp>
        <p:nvSpPr>
          <p:cNvPr id="401" name="CustomShape 5"/>
          <p:cNvSpPr/>
          <p:nvPr/>
        </p:nvSpPr>
        <p:spPr>
          <a:xfrm>
            <a:off x="497880" y="6291360"/>
            <a:ext cx="8188560" cy="638280"/>
          </a:xfrm>
          <a:prstGeom prst="rect">
            <a:avLst/>
          </a:prstGeom>
          <a:noFill/>
          <a:ln>
            <a:noFill/>
          </a:ln>
        </p:spPr>
        <p:txBody>
          <a:bodyPr lIns="90000" rIns="90000" tIns="45000" bIns="45000"/>
          <a:p>
            <a:pPr>
              <a:lnSpc>
                <a:spcPct val="100000"/>
              </a:lnSpc>
              <a:buFont typeface="Arial"/>
              <a:buChar char="•"/>
            </a:pPr>
            <a:r>
              <a:rPr lang="en-US">
                <a:solidFill>
                  <a:srgbClr val="08519c"/>
                </a:solidFill>
                <a:latin typeface="Calibri"/>
              </a:rPr>
              <a:t>The optimization is important especially for large or loaded systems</a:t>
            </a:r>
            <a:endParaRPr/>
          </a:p>
        </p:txBody>
      </p:sp>
      <p:sp>
        <p:nvSpPr>
          <p:cNvPr id="402" name="CustomShape 6"/>
          <p:cNvSpPr/>
          <p:nvPr/>
        </p:nvSpPr>
        <p:spPr>
          <a:xfrm>
            <a:off x="497880" y="5906520"/>
            <a:ext cx="8188560" cy="638280"/>
          </a:xfrm>
          <a:prstGeom prst="rect">
            <a:avLst/>
          </a:prstGeom>
          <a:noFill/>
          <a:ln>
            <a:noFill/>
          </a:ln>
        </p:spPr>
        <p:txBody>
          <a:bodyPr lIns="90000" rIns="90000" tIns="45000" bIns="45000"/>
          <a:p>
            <a:pPr>
              <a:lnSpc>
                <a:spcPct val="100000"/>
              </a:lnSpc>
              <a:buFont typeface="Arial"/>
              <a:buChar char="•"/>
            </a:pPr>
            <a:r>
              <a:rPr lang="en-US">
                <a:solidFill>
                  <a:srgbClr val="08519c"/>
                </a:solidFill>
                <a:latin typeface="Calibri"/>
              </a:rPr>
              <a:t>Only by using partition sharing and SIL decomposition we can reduce costs</a:t>
            </a:r>
            <a:endParaRPr/>
          </a:p>
        </p:txBody>
      </p:sp>
    </p:spTree>
  </p:cSld>
  <p:timing>
    <p:tnLst>
      <p:par>
        <p:cTn id="329" dur="indefinite" restart="never" nodeType="tmRoot">
          <p:childTnLst>
            <p:seq>
              <p:cTn id="330" dur="indefinite" nodeType="mainSeq">
                <p:childTnLst>
                  <p:par>
                    <p:cTn id="331" fill="hold">
                      <p:stCondLst>
                        <p:cond delay="indefinite"/>
                      </p:stCondLst>
                      <p:childTnLst>
                        <p:par>
                          <p:cTn id="332" fill="hold">
                            <p:stCondLst>
                              <p:cond delay="0"/>
                            </p:stCondLst>
                            <p:childTnLst>
                              <p:par>
                                <p:cTn id="333" nodeType="clickEffect" fill="hold" presetClass="entr" presetID="1">
                                  <p:stCondLst>
                                    <p:cond delay="0"/>
                                  </p:stCondLst>
                                  <p:childTnLst>
                                    <p:set>
                                      <p:cBhvr>
                                        <p:cTn id="334" dur="1" fill="hold">
                                          <p:stCondLst>
                                            <p:cond delay="0"/>
                                          </p:stCondLst>
                                        </p:cTn>
                                        <p:tgtEl>
                                          <p:spTgt spid="397"/>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402">
                                            <p:txEl>
                                              <p:pRg st="0" end="74"/>
                                            </p:txEl>
                                          </p:spTgt>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nodeType="clickEffect" fill="hold" presetClass="exit" presetID="1">
                                  <p:stCondLst>
                                    <p:cond delay="0"/>
                                  </p:stCondLst>
                                  <p:childTnLst>
                                    <p:set>
                                      <p:cBhvr>
                                        <p:cTn id="342" dur="1" fill="hold">
                                          <p:stCondLst>
                                            <p:cond delay="0"/>
                                          </p:stCondLst>
                                        </p:cTn>
                                        <p:tgtEl>
                                          <p:spTgt spid="399"/>
                                        </p:tgtEl>
                                        <p:attrNameLst>
                                          <p:attrName>style.visibility</p:attrName>
                                        </p:attrNameLst>
                                      </p:cBhvr>
                                      <p:to>
                                        <p:strVal val="hidden"/>
                                      </p:to>
                                    </p:set>
                                  </p:childTnLst>
                                </p:cTn>
                              </p:par>
                            </p:childTnLst>
                          </p:cTn>
                        </p:par>
                      </p:childTnLst>
                    </p:cTn>
                  </p:par>
                  <p:par>
                    <p:cTn id="343" fill="hold">
                      <p:stCondLst>
                        <p:cond delay="indefinite"/>
                      </p:stCondLst>
                      <p:childTnLst>
                        <p:par>
                          <p:cTn id="344" fill="hold">
                            <p:stCondLst>
                              <p:cond delay="0"/>
                            </p:stCondLst>
                            <p:childTnLst>
                              <p:par>
                                <p:cTn id="345" nodeType="clickEffect" fill="hold" presetClass="entr" presetID="1">
                                  <p:stCondLst>
                                    <p:cond delay="0"/>
                                  </p:stCondLst>
                                  <p:childTnLst>
                                    <p:set>
                                      <p:cBhvr>
                                        <p:cTn id="346" dur="1" fill="hold">
                                          <p:stCondLst>
                                            <p:cond delay="0"/>
                                          </p:stCondLst>
                                        </p:cTn>
                                        <p:tgtEl>
                                          <p:spTgt spid="401"/>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nodeType="clickEffect" fill="hold" presetClass="exit" presetID="1">
                                  <p:stCondLst>
                                    <p:cond delay="0"/>
                                  </p:stCondLst>
                                  <p:childTnLst>
                                    <p:set>
                                      <p:cBhvr>
                                        <p:cTn id="350" dur="1" fill="hold">
                                          <p:stCondLst>
                                            <p:cond delay="0"/>
                                          </p:stCondLst>
                                        </p:cTn>
                                        <p:tgtEl>
                                          <p:spTgt spid="40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3"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Realistic Case Study</a:t>
            </a:r>
            <a:endParaRPr/>
          </a:p>
        </p:txBody>
      </p:sp>
      <p:pic>
        <p:nvPicPr>
          <p:cNvPr id="404" name="Picture 5" descr=""/>
          <p:cNvPicPr/>
          <p:nvPr/>
        </p:nvPicPr>
        <p:blipFill>
          <a:blip r:embed="rId1"/>
          <a:stretch>
            <a:fillRect/>
          </a:stretch>
        </p:blipFill>
        <p:spPr>
          <a:xfrm>
            <a:off x="631440" y="3626640"/>
            <a:ext cx="3350520" cy="3606840"/>
          </a:xfrm>
          <a:prstGeom prst="rect">
            <a:avLst/>
          </a:prstGeom>
          <a:ln>
            <a:noFill/>
          </a:ln>
        </p:spPr>
      </p:pic>
      <p:pic>
        <p:nvPicPr>
          <p:cNvPr id="405" name="Picture 7" descr=""/>
          <p:cNvPicPr/>
          <p:nvPr/>
        </p:nvPicPr>
        <p:blipFill>
          <a:blip r:embed="rId2"/>
          <a:stretch>
            <a:fillRect/>
          </a:stretch>
        </p:blipFill>
        <p:spPr>
          <a:xfrm>
            <a:off x="631440" y="1066680"/>
            <a:ext cx="3218760" cy="2432520"/>
          </a:xfrm>
          <a:prstGeom prst="rect">
            <a:avLst/>
          </a:prstGeom>
          <a:ln>
            <a:noFill/>
          </a:ln>
        </p:spPr>
      </p:pic>
      <p:pic>
        <p:nvPicPr>
          <p:cNvPr id="406" name="Picture 8" descr=""/>
          <p:cNvPicPr/>
          <p:nvPr/>
        </p:nvPicPr>
        <p:blipFill>
          <a:blip r:embed="rId3"/>
          <a:stretch>
            <a:fillRect/>
          </a:stretch>
        </p:blipFill>
        <p:spPr>
          <a:xfrm>
            <a:off x="4995000" y="1066680"/>
            <a:ext cx="3254400" cy="2430720"/>
          </a:xfrm>
          <a:prstGeom prst="rect">
            <a:avLst/>
          </a:prstGeom>
          <a:ln>
            <a:noFill/>
          </a:ln>
        </p:spPr>
      </p:pic>
      <p:pic>
        <p:nvPicPr>
          <p:cNvPr id="407" name="Picture 9" descr=""/>
          <p:cNvPicPr/>
          <p:nvPr/>
        </p:nvPicPr>
        <p:blipFill>
          <a:blip r:embed="rId4"/>
          <a:stretch>
            <a:fillRect/>
          </a:stretch>
        </p:blipFill>
        <p:spPr>
          <a:xfrm>
            <a:off x="4995000" y="3957480"/>
            <a:ext cx="3118680" cy="2496240"/>
          </a:xfrm>
          <a:prstGeom prst="rect">
            <a:avLst/>
          </a:prstGeom>
          <a:ln>
            <a:noFill/>
          </a:ln>
        </p:spPr>
      </p:pic>
      <p:sp>
        <p:nvSpPr>
          <p:cNvPr id="408" name="CustomShape 2"/>
          <p:cNvSpPr/>
          <p:nvPr/>
        </p:nvSpPr>
        <p:spPr>
          <a:xfrm>
            <a:off x="4995000" y="3568680"/>
            <a:ext cx="3254400" cy="364680"/>
          </a:xfrm>
          <a:prstGeom prst="rect">
            <a:avLst/>
          </a:prstGeom>
          <a:noFill/>
          <a:ln>
            <a:noFill/>
          </a:ln>
        </p:spPr>
        <p:txBody>
          <a:bodyPr lIns="90000" rIns="90000" tIns="45000" bIns="45000"/>
          <a:p>
            <a:pPr algn="ctr">
              <a:lnSpc>
                <a:spcPct val="100000"/>
              </a:lnSpc>
            </a:pPr>
            <a:r>
              <a:rPr lang="en-US">
                <a:solidFill>
                  <a:srgbClr val="000000"/>
                </a:solidFill>
                <a:latin typeface="Calibri"/>
              </a:rPr>
              <a:t>(5 month JPL stay)</a:t>
            </a:r>
            <a:endParaRPr/>
          </a:p>
        </p:txBody>
      </p:sp>
      <p:sp>
        <p:nvSpPr>
          <p:cNvPr id="409" name="CustomShape 3"/>
          <p:cNvSpPr/>
          <p:nvPr/>
        </p:nvSpPr>
        <p:spPr>
          <a:xfrm rot="20139600">
            <a:off x="2661120" y="3854520"/>
            <a:ext cx="3592080" cy="639000"/>
          </a:xfrm>
          <a:prstGeom prst="rect">
            <a:avLst/>
          </a:prstGeom>
          <a:solidFill>
            <a:srgbClr val="e75c00"/>
          </a:solidFill>
          <a:ln w="25560">
            <a:solidFill>
              <a:srgbClr val="aa4400"/>
            </a:solidFill>
            <a:round/>
          </a:ln>
        </p:spPr>
        <p:txBody>
          <a:bodyPr lIns="90000" rIns="90000" tIns="45000" bIns="45000"/>
          <a:p>
            <a:pPr algn="ctr">
              <a:lnSpc>
                <a:spcPct val="100000"/>
              </a:lnSpc>
            </a:pPr>
            <a:r>
              <a:rPr lang="en-US">
                <a:solidFill>
                  <a:srgbClr val="ffffff"/>
                </a:solidFill>
                <a:latin typeface="Calibri"/>
              </a:rPr>
              <a:t>Easily extendable framework, to different design problems</a:t>
            </a:r>
            <a:endParaRPr/>
          </a:p>
        </p:txBody>
      </p:sp>
    </p:spTree>
  </p:cSld>
  <p:timing>
    <p:tnLst>
      <p:par>
        <p:cTn id="351" dur="indefinite" restart="never" nodeType="tmRoot">
          <p:childTnLst>
            <p:seq>
              <p:cTn id="352" dur="indefinite" nodeType="mainSeq">
                <p:childTnLst>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0"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Outline</a:t>
            </a:r>
            <a:r>
              <a:rPr b="1" lang="en-US" sz="3200">
                <a:solidFill>
                  <a:srgbClr val="08519c"/>
                </a:solidFill>
                <a:latin typeface="Calibri"/>
                <a:ea typeface="ＭＳ Ｐゴシック"/>
              </a:rPr>
              <a:t>	</a:t>
            </a:r>
            <a:endParaRPr/>
          </a:p>
        </p:txBody>
      </p:sp>
      <p:sp>
        <p:nvSpPr>
          <p:cNvPr id="411"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Introduction</a:t>
            </a:r>
            <a:endParaRPr/>
          </a:p>
          <a:p>
            <a:pPr>
              <a:lnSpc>
                <a:spcPct val="100000"/>
              </a:lnSpc>
              <a:buFont typeface="Wingdings" charset="2"/>
              <a:buChar char=""/>
            </a:pPr>
            <a:r>
              <a:rPr lang="en-US" sz="2400">
                <a:solidFill>
                  <a:srgbClr val="08519c"/>
                </a:solidFill>
                <a:latin typeface="Calibri"/>
                <a:ea typeface="ＭＳ Ｐゴシック"/>
              </a:rPr>
              <a:t>Design optimizations at the processor-level</a:t>
            </a:r>
            <a:endParaRPr/>
          </a:p>
          <a:p>
            <a:pPr lvl="1">
              <a:lnSpc>
                <a:spcPct val="100000"/>
              </a:lnSpc>
              <a:buFont typeface="Wingdings" charset="2"/>
              <a:buChar char=""/>
            </a:pPr>
            <a:r>
              <a:rPr lang="en-US" sz="2000">
                <a:solidFill>
                  <a:srgbClr val="08519c"/>
                </a:solidFill>
                <a:latin typeface="Calibri"/>
                <a:ea typeface="ＭＳ Ｐゴシック"/>
              </a:rPr>
              <a:t>System and application models</a:t>
            </a:r>
            <a:endParaRPr/>
          </a:p>
          <a:p>
            <a:pPr lvl="1">
              <a:lnSpc>
                <a:spcPct val="100000"/>
              </a:lnSpc>
              <a:buFont typeface="Wingdings" charset="2"/>
              <a:buChar char=""/>
            </a:pPr>
            <a:r>
              <a:rPr lang="en-US" sz="2000">
                <a:solidFill>
                  <a:srgbClr val="08519c"/>
                </a:solidFill>
                <a:latin typeface="Calibri"/>
                <a:ea typeface="ＭＳ Ｐゴシック"/>
              </a:rPr>
              <a:t>Motivational examples</a:t>
            </a:r>
            <a:endParaRPr/>
          </a:p>
          <a:p>
            <a:pPr lvl="1">
              <a:lnSpc>
                <a:spcPct val="100000"/>
              </a:lnSpc>
              <a:buFont typeface="Wingdings" charset="2"/>
              <a:buChar char=""/>
            </a:pPr>
            <a:r>
              <a:rPr lang="en-US" sz="2000">
                <a:solidFill>
                  <a:srgbClr val="08519c"/>
                </a:solidFill>
                <a:latin typeface="Calibri"/>
                <a:ea typeface="ＭＳ Ｐゴシック"/>
              </a:rPr>
              <a:t>Optimization strategy</a:t>
            </a:r>
            <a:endParaRPr/>
          </a:p>
          <a:p>
            <a:pPr lvl="1">
              <a:lnSpc>
                <a:spcPct val="100000"/>
              </a:lnSpc>
              <a:buFont typeface="Wingdings" charset="2"/>
              <a:buChar char=""/>
            </a:pPr>
            <a:r>
              <a:rPr lang="en-US" sz="2000">
                <a:solidFill>
                  <a:srgbClr val="08519c"/>
                </a:solidFill>
                <a:latin typeface="Calibri"/>
                <a:ea typeface="ＭＳ Ｐゴシック"/>
              </a:rPr>
              <a:t>Experimental results</a:t>
            </a:r>
            <a:endParaRPr/>
          </a:p>
          <a:p>
            <a:pPr lvl="1">
              <a:lnSpc>
                <a:spcPct val="100000"/>
              </a:lnSpc>
              <a:buFont typeface="Wingdings" charset="2"/>
              <a:buChar char=""/>
            </a:pPr>
            <a:r>
              <a:rPr lang="en-US" sz="2000">
                <a:solidFill>
                  <a:srgbClr val="08519c"/>
                </a:solidFill>
                <a:latin typeface="Calibri"/>
                <a:ea typeface="ＭＳ Ｐゴシック"/>
              </a:rPr>
              <a:t>Realistic case study</a:t>
            </a:r>
            <a:endParaRPr/>
          </a:p>
          <a:p>
            <a:pPr>
              <a:lnSpc>
                <a:spcPct val="100000"/>
              </a:lnSpc>
              <a:buFont typeface="Wingdings" charset="2"/>
              <a:buChar char=""/>
            </a:pPr>
            <a:r>
              <a:rPr b="1" lang="en-US" sz="2400">
                <a:solidFill>
                  <a:srgbClr val="08519c"/>
                </a:solidFill>
                <a:latin typeface="Calibri"/>
                <a:ea typeface="ＭＳ Ｐゴシック"/>
              </a:rPr>
              <a:t>Design optimizations at the communication network-level</a:t>
            </a:r>
            <a:endParaRPr/>
          </a:p>
          <a:p>
            <a:pPr lvl="1">
              <a:lnSpc>
                <a:spcPct val="100000"/>
              </a:lnSpc>
              <a:buFont typeface="Wingdings" charset="2"/>
              <a:buChar char=""/>
            </a:pPr>
            <a:r>
              <a:rPr lang="en-US" sz="2000">
                <a:solidFill>
                  <a:srgbClr val="08519c"/>
                </a:solidFill>
                <a:latin typeface="Calibri"/>
                <a:ea typeface="ＭＳ Ｐゴシック"/>
              </a:rPr>
              <a:t>ARINC 664p7 “Aircraft Data Network” and TTEthernet</a:t>
            </a:r>
            <a:endParaRPr/>
          </a:p>
          <a:p>
            <a:pPr lvl="1">
              <a:lnSpc>
                <a:spcPct val="100000"/>
              </a:lnSpc>
              <a:buFont typeface="Wingdings" charset="2"/>
              <a:buChar char=""/>
            </a:pPr>
            <a:r>
              <a:rPr lang="en-US" sz="2000">
                <a:solidFill>
                  <a:srgbClr val="08519c"/>
                </a:solidFill>
                <a:latin typeface="Calibri"/>
                <a:ea typeface="ＭＳ Ｐゴシック"/>
              </a:rPr>
              <a:t>Motivational examples</a:t>
            </a:r>
            <a:endParaRPr/>
          </a:p>
          <a:p>
            <a:pPr lvl="1">
              <a:lnSpc>
                <a:spcPct val="100000"/>
              </a:lnSpc>
              <a:buFont typeface="Wingdings" charset="2"/>
              <a:buChar char=""/>
            </a:pPr>
            <a:r>
              <a:rPr lang="en-US" sz="2000">
                <a:solidFill>
                  <a:srgbClr val="08519c"/>
                </a:solidFill>
                <a:latin typeface="Calibri"/>
                <a:ea typeface="ＭＳ Ｐゴシック"/>
              </a:rPr>
              <a:t>Optimization strategy</a:t>
            </a:r>
            <a:endParaRPr/>
          </a:p>
          <a:p>
            <a:pPr lvl="1">
              <a:lnSpc>
                <a:spcPct val="100000"/>
              </a:lnSpc>
              <a:buFont typeface="Wingdings" charset="2"/>
              <a:buChar char=""/>
            </a:pPr>
            <a:r>
              <a:rPr lang="en-US" sz="2000">
                <a:solidFill>
                  <a:srgbClr val="08519c"/>
                </a:solidFill>
                <a:latin typeface="Calibri"/>
                <a:ea typeface="ＭＳ Ｐゴシック"/>
              </a:rPr>
              <a:t>Experimental results</a:t>
            </a:r>
            <a:endParaRPr/>
          </a:p>
          <a:p>
            <a:pPr lvl="1">
              <a:lnSpc>
                <a:spcPct val="100000"/>
              </a:lnSpc>
              <a:buFont typeface="Wingdings" charset="2"/>
              <a:buChar char=""/>
            </a:pPr>
            <a:r>
              <a:rPr lang="en-US" sz="2000">
                <a:solidFill>
                  <a:srgbClr val="08519c"/>
                </a:solidFill>
                <a:latin typeface="Calibri"/>
                <a:ea typeface="ＭＳ Ｐゴシック"/>
              </a:rPr>
              <a:t>Realistic case study</a:t>
            </a:r>
            <a:endParaRPr/>
          </a:p>
          <a:p>
            <a:pPr>
              <a:lnSpc>
                <a:spcPct val="100000"/>
              </a:lnSpc>
              <a:buFont typeface="Wingdings" charset="2"/>
              <a:buChar char=""/>
            </a:pPr>
            <a:r>
              <a:rPr lang="en-US" sz="2400">
                <a:solidFill>
                  <a:srgbClr val="08519c"/>
                </a:solidFill>
                <a:latin typeface="Calibri"/>
                <a:ea typeface="ＭＳ Ｐゴシック"/>
              </a:rPr>
              <a:t>Summary</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2"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ARINC 664 p7 “Aircraft Data Network”</a:t>
            </a:r>
            <a:endParaRPr/>
          </a:p>
        </p:txBody>
      </p:sp>
      <p:sp>
        <p:nvSpPr>
          <p:cNvPr id="413" name="CustomShape 2"/>
          <p:cNvSpPr/>
          <p:nvPr/>
        </p:nvSpPr>
        <p:spPr>
          <a:xfrm>
            <a:off x="357120" y="161964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1</a:t>
            </a:r>
            <a:endParaRPr/>
          </a:p>
        </p:txBody>
      </p:sp>
      <p:sp>
        <p:nvSpPr>
          <p:cNvPr id="414" name="CustomShape 3"/>
          <p:cNvSpPr/>
          <p:nvPr/>
        </p:nvSpPr>
        <p:spPr>
          <a:xfrm>
            <a:off x="357120" y="338976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2</a:t>
            </a:r>
            <a:endParaRPr/>
          </a:p>
        </p:txBody>
      </p:sp>
      <p:sp>
        <p:nvSpPr>
          <p:cNvPr id="415" name="CustomShape 4"/>
          <p:cNvSpPr/>
          <p:nvPr/>
        </p:nvSpPr>
        <p:spPr>
          <a:xfrm>
            <a:off x="2710800" y="250308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1</a:t>
            </a:r>
            <a:endParaRPr/>
          </a:p>
        </p:txBody>
      </p:sp>
      <p:sp>
        <p:nvSpPr>
          <p:cNvPr id="416" name="CustomShape 5"/>
          <p:cNvSpPr/>
          <p:nvPr/>
        </p:nvSpPr>
        <p:spPr>
          <a:xfrm>
            <a:off x="5098320" y="250596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2</a:t>
            </a:r>
            <a:endParaRPr/>
          </a:p>
        </p:txBody>
      </p:sp>
      <p:sp>
        <p:nvSpPr>
          <p:cNvPr id="417" name="CustomShape 6"/>
          <p:cNvSpPr/>
          <p:nvPr/>
        </p:nvSpPr>
        <p:spPr>
          <a:xfrm>
            <a:off x="7429320" y="161964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3</a:t>
            </a:r>
            <a:endParaRPr/>
          </a:p>
        </p:txBody>
      </p:sp>
      <p:sp>
        <p:nvSpPr>
          <p:cNvPr id="418" name="CustomShape 7"/>
          <p:cNvSpPr/>
          <p:nvPr/>
        </p:nvSpPr>
        <p:spPr>
          <a:xfrm>
            <a:off x="7429320" y="339264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4</a:t>
            </a:r>
            <a:endParaRPr/>
          </a:p>
        </p:txBody>
      </p:sp>
      <p:sp>
        <p:nvSpPr>
          <p:cNvPr id="419" name="CustomShape 8"/>
          <p:cNvSpPr/>
          <p:nvPr/>
        </p:nvSpPr>
        <p:spPr>
          <a:xfrm>
            <a:off x="1711440" y="2062800"/>
            <a:ext cx="999000" cy="680040"/>
          </a:xfrm>
          <a:prstGeom prst="straightConnector1">
            <a:avLst/>
          </a:prstGeom>
          <a:solidFill>
            <a:srgbClr val="ff9900"/>
          </a:solidFill>
          <a:ln w="50760">
            <a:solidFill>
              <a:srgbClr val="000000"/>
            </a:solidFill>
            <a:round/>
            <a:headEnd len="med" type="arrow" w="med"/>
            <a:tailEnd len="med" type="arrow" w="med"/>
          </a:ln>
        </p:spPr>
      </p:sp>
      <p:sp>
        <p:nvSpPr>
          <p:cNvPr id="420" name="CustomShape 9"/>
          <p:cNvSpPr/>
          <p:nvPr/>
        </p:nvSpPr>
        <p:spPr>
          <a:xfrm>
            <a:off x="6452280" y="3183480"/>
            <a:ext cx="976680" cy="651960"/>
          </a:xfrm>
          <a:prstGeom prst="straightConnector1">
            <a:avLst/>
          </a:prstGeom>
          <a:solidFill>
            <a:srgbClr val="ff9900"/>
          </a:solidFill>
          <a:ln w="50760">
            <a:solidFill>
              <a:srgbClr val="000000"/>
            </a:solidFill>
            <a:round/>
            <a:headEnd len="med" type="arrow" w="med"/>
            <a:tailEnd len="med" type="arrow" w="med"/>
          </a:ln>
        </p:spPr>
      </p:sp>
      <p:sp>
        <p:nvSpPr>
          <p:cNvPr id="421" name="CustomShape 10"/>
          <p:cNvSpPr/>
          <p:nvPr/>
        </p:nvSpPr>
        <p:spPr>
          <a:xfrm flipV="1">
            <a:off x="6452280" y="2061720"/>
            <a:ext cx="976680" cy="680040"/>
          </a:xfrm>
          <a:prstGeom prst="straightConnector1">
            <a:avLst/>
          </a:prstGeom>
          <a:solidFill>
            <a:srgbClr val="ff9900"/>
          </a:solidFill>
          <a:ln w="50760">
            <a:solidFill>
              <a:srgbClr val="000000"/>
            </a:solidFill>
            <a:round/>
            <a:headEnd len="med" type="arrow" w="med"/>
            <a:tailEnd len="med" type="arrow" w="med"/>
          </a:ln>
        </p:spPr>
      </p:sp>
      <p:sp>
        <p:nvSpPr>
          <p:cNvPr id="422" name="CustomShape 11"/>
          <p:cNvSpPr/>
          <p:nvPr/>
        </p:nvSpPr>
        <p:spPr>
          <a:xfrm flipV="1">
            <a:off x="1711440" y="3182760"/>
            <a:ext cx="999000" cy="649080"/>
          </a:xfrm>
          <a:prstGeom prst="straightConnector1">
            <a:avLst/>
          </a:prstGeom>
          <a:solidFill>
            <a:srgbClr val="ff9900"/>
          </a:solidFill>
          <a:ln w="50760">
            <a:solidFill>
              <a:srgbClr val="000000"/>
            </a:solidFill>
            <a:round/>
            <a:headEnd len="med" type="arrow" w="med"/>
            <a:tailEnd len="med" type="arrow" w="med"/>
          </a:ln>
        </p:spPr>
      </p:sp>
      <p:sp>
        <p:nvSpPr>
          <p:cNvPr id="423" name="CustomShape 12"/>
          <p:cNvSpPr/>
          <p:nvPr/>
        </p:nvSpPr>
        <p:spPr>
          <a:xfrm>
            <a:off x="4064760" y="2946240"/>
            <a:ext cx="1033200" cy="1080"/>
          </a:xfrm>
          <a:prstGeom prst="straightConnector1">
            <a:avLst/>
          </a:prstGeom>
          <a:solidFill>
            <a:srgbClr val="ff9900"/>
          </a:solidFill>
          <a:ln w="50760">
            <a:solidFill>
              <a:srgbClr val="000000"/>
            </a:solidFill>
            <a:round/>
            <a:headEnd len="med" type="arrow" w="med"/>
            <a:tailEnd len="med" type="arrow" w="med"/>
          </a:ln>
        </p:spPr>
      </p:sp>
      <p:sp>
        <p:nvSpPr>
          <p:cNvPr id="424" name="CustomShape 13"/>
          <p:cNvSpPr/>
          <p:nvPr/>
        </p:nvSpPr>
        <p:spPr>
          <a:xfrm>
            <a:off x="357120" y="5460840"/>
            <a:ext cx="8351640" cy="63936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Full-Duplex Ethernet-based data network for safety-critical applications</a:t>
            </a:r>
            <a:endParaRPr/>
          </a:p>
          <a:p>
            <a:pPr>
              <a:lnSpc>
                <a:spcPct val="100000"/>
              </a:lnSpc>
            </a:pPr>
            <a:endParaRPr/>
          </a:p>
        </p:txBody>
      </p:sp>
      <p:sp>
        <p:nvSpPr>
          <p:cNvPr id="425" name="CustomShape 14"/>
          <p:cNvSpPr/>
          <p:nvPr/>
        </p:nvSpPr>
        <p:spPr>
          <a:xfrm>
            <a:off x="2072880" y="4276080"/>
            <a:ext cx="1275480" cy="407160"/>
          </a:xfrm>
          <a:prstGeom prst="wedgeRoundRectCallout">
            <a:avLst>
              <a:gd name="adj1" fmla="val -78195"/>
              <a:gd name="adj2" fmla="val -64284"/>
              <a:gd name="adj3" fmla="val 16667"/>
            </a:avLst>
          </a:prstGeom>
          <a:noFill/>
          <a:ln w="19080">
            <a:solidFill>
              <a:srgbClr val="000000"/>
            </a:solidFill>
            <a:round/>
            <a:tailEnd len="lg" type="triangle" w="lg"/>
          </a:ln>
        </p:spPr>
        <p:txBody>
          <a:bodyPr lIns="0" rIns="0" tIns="0" bIns="0" anchor="ctr"/>
          <a:p>
            <a:pPr algn="ctr">
              <a:lnSpc>
                <a:spcPct val="100000"/>
              </a:lnSpc>
            </a:pPr>
            <a:r>
              <a:rPr lang="en-US">
                <a:solidFill>
                  <a:srgbClr val="000000"/>
                </a:solidFill>
                <a:latin typeface="Calibri"/>
              </a:rPr>
              <a:t>End System</a:t>
            </a:r>
            <a:endParaRPr/>
          </a:p>
        </p:txBody>
      </p:sp>
      <p:sp>
        <p:nvSpPr>
          <p:cNvPr id="426" name="CustomShape 15"/>
          <p:cNvSpPr/>
          <p:nvPr/>
        </p:nvSpPr>
        <p:spPr>
          <a:xfrm>
            <a:off x="5402160" y="1603440"/>
            <a:ext cx="1611720" cy="407160"/>
          </a:xfrm>
          <a:prstGeom prst="wedgeRoundRectCallout">
            <a:avLst>
              <a:gd name="adj1" fmla="val -46052"/>
              <a:gd name="adj2" fmla="val 171302"/>
              <a:gd name="adj3" fmla="val 16667"/>
            </a:avLst>
          </a:prstGeom>
          <a:noFill/>
          <a:ln w="19080">
            <a:solidFill>
              <a:srgbClr val="000000"/>
            </a:solidFill>
            <a:round/>
            <a:tailEnd len="lg" type="triangle" w="lg"/>
          </a:ln>
        </p:spPr>
        <p:txBody>
          <a:bodyPr lIns="0" rIns="0" tIns="0" bIns="0" anchor="ctr"/>
          <a:p>
            <a:pPr algn="ctr">
              <a:lnSpc>
                <a:spcPct val="100000"/>
              </a:lnSpc>
            </a:pPr>
            <a:r>
              <a:rPr lang="en-US">
                <a:solidFill>
                  <a:srgbClr val="000000"/>
                </a:solidFill>
                <a:latin typeface="Calibri"/>
              </a:rPr>
              <a:t>Network Switch</a:t>
            </a:r>
            <a:endParaRPr/>
          </a:p>
        </p:txBody>
      </p:sp>
      <p:sp>
        <p:nvSpPr>
          <p:cNvPr id="427" name="CustomShape 16"/>
          <p:cNvSpPr/>
          <p:nvPr/>
        </p:nvSpPr>
        <p:spPr>
          <a:xfrm>
            <a:off x="3899880" y="401724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3</a:t>
            </a:r>
            <a:endParaRPr/>
          </a:p>
        </p:txBody>
      </p:sp>
      <p:sp>
        <p:nvSpPr>
          <p:cNvPr id="428" name="CustomShape 17"/>
          <p:cNvSpPr/>
          <p:nvPr/>
        </p:nvSpPr>
        <p:spPr>
          <a:xfrm>
            <a:off x="3387600" y="3389760"/>
            <a:ext cx="991800" cy="627480"/>
          </a:xfrm>
          <a:prstGeom prst="straightConnector1">
            <a:avLst/>
          </a:prstGeom>
          <a:solidFill>
            <a:srgbClr val="ff9900"/>
          </a:solidFill>
          <a:ln w="50760">
            <a:solidFill>
              <a:srgbClr val="000000"/>
            </a:solidFill>
            <a:round/>
            <a:headEnd len="med" type="arrow" w="med"/>
            <a:tailEnd len="med" type="arrow" w="med"/>
          </a:ln>
        </p:spPr>
      </p:sp>
      <p:sp>
        <p:nvSpPr>
          <p:cNvPr id="429" name="CustomShape 18"/>
          <p:cNvSpPr/>
          <p:nvPr/>
        </p:nvSpPr>
        <p:spPr>
          <a:xfrm flipH="1">
            <a:off x="4820040" y="3392640"/>
            <a:ext cx="954360" cy="624240"/>
          </a:xfrm>
          <a:prstGeom prst="straightConnector1">
            <a:avLst/>
          </a:prstGeom>
          <a:solidFill>
            <a:srgbClr val="ff9900"/>
          </a:solidFill>
          <a:ln w="50760">
            <a:solidFill>
              <a:srgbClr val="000000"/>
            </a:solidFill>
            <a:round/>
            <a:headEnd len="med" type="arrow" w="med"/>
            <a:tailEnd len="med" type="arrow" w="med"/>
          </a:ln>
        </p:spPr>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0"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ARINC 664 p7 “Aircraft Data Network”</a:t>
            </a:r>
            <a:endParaRPr/>
          </a:p>
        </p:txBody>
      </p:sp>
      <p:sp>
        <p:nvSpPr>
          <p:cNvPr id="431" name="CustomShape 2"/>
          <p:cNvSpPr/>
          <p:nvPr/>
        </p:nvSpPr>
        <p:spPr>
          <a:xfrm>
            <a:off x="357120" y="161964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1</a:t>
            </a:r>
            <a:endParaRPr/>
          </a:p>
        </p:txBody>
      </p:sp>
      <p:sp>
        <p:nvSpPr>
          <p:cNvPr id="432" name="CustomShape 3"/>
          <p:cNvSpPr/>
          <p:nvPr/>
        </p:nvSpPr>
        <p:spPr>
          <a:xfrm>
            <a:off x="357120" y="338976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2</a:t>
            </a:r>
            <a:endParaRPr/>
          </a:p>
        </p:txBody>
      </p:sp>
      <p:sp>
        <p:nvSpPr>
          <p:cNvPr id="433" name="CustomShape 4"/>
          <p:cNvSpPr/>
          <p:nvPr/>
        </p:nvSpPr>
        <p:spPr>
          <a:xfrm>
            <a:off x="2710800" y="250308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1</a:t>
            </a:r>
            <a:endParaRPr/>
          </a:p>
        </p:txBody>
      </p:sp>
      <p:sp>
        <p:nvSpPr>
          <p:cNvPr id="434" name="CustomShape 5"/>
          <p:cNvSpPr/>
          <p:nvPr/>
        </p:nvSpPr>
        <p:spPr>
          <a:xfrm>
            <a:off x="5098320" y="250596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2</a:t>
            </a:r>
            <a:endParaRPr/>
          </a:p>
        </p:txBody>
      </p:sp>
      <p:sp>
        <p:nvSpPr>
          <p:cNvPr id="435" name="CustomShape 6"/>
          <p:cNvSpPr/>
          <p:nvPr/>
        </p:nvSpPr>
        <p:spPr>
          <a:xfrm>
            <a:off x="7429320" y="161964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3</a:t>
            </a:r>
            <a:endParaRPr/>
          </a:p>
        </p:txBody>
      </p:sp>
      <p:sp>
        <p:nvSpPr>
          <p:cNvPr id="436" name="CustomShape 7"/>
          <p:cNvSpPr/>
          <p:nvPr/>
        </p:nvSpPr>
        <p:spPr>
          <a:xfrm>
            <a:off x="7429320" y="339264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4</a:t>
            </a:r>
            <a:endParaRPr/>
          </a:p>
        </p:txBody>
      </p:sp>
      <p:sp>
        <p:nvSpPr>
          <p:cNvPr id="437" name="CustomShape 8"/>
          <p:cNvSpPr/>
          <p:nvPr/>
        </p:nvSpPr>
        <p:spPr>
          <a:xfrm>
            <a:off x="1711440" y="2062800"/>
            <a:ext cx="999000" cy="680040"/>
          </a:xfrm>
          <a:prstGeom prst="straightConnector1">
            <a:avLst/>
          </a:prstGeom>
          <a:solidFill>
            <a:srgbClr val="ff9900"/>
          </a:solidFill>
          <a:ln w="50760">
            <a:solidFill>
              <a:srgbClr val="000000"/>
            </a:solidFill>
            <a:round/>
            <a:headEnd len="med" type="arrow" w="med"/>
            <a:tailEnd len="med" type="arrow" w="med"/>
          </a:ln>
        </p:spPr>
      </p:sp>
      <p:sp>
        <p:nvSpPr>
          <p:cNvPr id="438" name="CustomShape 9"/>
          <p:cNvSpPr/>
          <p:nvPr/>
        </p:nvSpPr>
        <p:spPr>
          <a:xfrm>
            <a:off x="6452280" y="3183480"/>
            <a:ext cx="976680" cy="651960"/>
          </a:xfrm>
          <a:prstGeom prst="straightConnector1">
            <a:avLst/>
          </a:prstGeom>
          <a:solidFill>
            <a:srgbClr val="ff9900"/>
          </a:solidFill>
          <a:ln w="50760">
            <a:solidFill>
              <a:srgbClr val="000000"/>
            </a:solidFill>
            <a:round/>
            <a:headEnd len="med" type="arrow" w="med"/>
            <a:tailEnd len="med" type="arrow" w="med"/>
          </a:ln>
        </p:spPr>
      </p:sp>
      <p:sp>
        <p:nvSpPr>
          <p:cNvPr id="439" name="CustomShape 10"/>
          <p:cNvSpPr/>
          <p:nvPr/>
        </p:nvSpPr>
        <p:spPr>
          <a:xfrm flipV="1">
            <a:off x="6452280" y="2061720"/>
            <a:ext cx="976680" cy="680040"/>
          </a:xfrm>
          <a:prstGeom prst="straightConnector1">
            <a:avLst/>
          </a:prstGeom>
          <a:solidFill>
            <a:srgbClr val="ff9900"/>
          </a:solidFill>
          <a:ln w="50760">
            <a:solidFill>
              <a:srgbClr val="000000"/>
            </a:solidFill>
            <a:round/>
            <a:headEnd len="med" type="arrow" w="med"/>
            <a:tailEnd len="med" type="arrow" w="med"/>
          </a:ln>
        </p:spPr>
      </p:sp>
      <p:sp>
        <p:nvSpPr>
          <p:cNvPr id="440" name="CustomShape 11"/>
          <p:cNvSpPr/>
          <p:nvPr/>
        </p:nvSpPr>
        <p:spPr>
          <a:xfrm flipV="1">
            <a:off x="1711440" y="3182760"/>
            <a:ext cx="999000" cy="649080"/>
          </a:xfrm>
          <a:prstGeom prst="straightConnector1">
            <a:avLst/>
          </a:prstGeom>
          <a:solidFill>
            <a:srgbClr val="ff9900"/>
          </a:solidFill>
          <a:ln w="50760">
            <a:solidFill>
              <a:srgbClr val="000000"/>
            </a:solidFill>
            <a:round/>
            <a:headEnd len="med" type="arrow" w="med"/>
            <a:tailEnd len="med" type="arrow" w="med"/>
          </a:ln>
        </p:spPr>
      </p:sp>
      <p:sp>
        <p:nvSpPr>
          <p:cNvPr id="441" name="CustomShape 12"/>
          <p:cNvSpPr/>
          <p:nvPr/>
        </p:nvSpPr>
        <p:spPr>
          <a:xfrm>
            <a:off x="4064760" y="2946240"/>
            <a:ext cx="1033200" cy="1080"/>
          </a:xfrm>
          <a:prstGeom prst="straightConnector1">
            <a:avLst/>
          </a:prstGeom>
          <a:solidFill>
            <a:srgbClr val="ff9900"/>
          </a:solidFill>
          <a:ln w="50760">
            <a:solidFill>
              <a:srgbClr val="000000"/>
            </a:solidFill>
            <a:round/>
            <a:headEnd len="med" type="arrow" w="med"/>
            <a:tailEnd len="med" type="arrow" w="med"/>
          </a:ln>
        </p:spPr>
      </p:sp>
      <p:sp>
        <p:nvSpPr>
          <p:cNvPr id="442" name="CustomShape 13"/>
          <p:cNvSpPr/>
          <p:nvPr/>
        </p:nvSpPr>
        <p:spPr>
          <a:xfrm>
            <a:off x="1186560" y="5130720"/>
            <a:ext cx="2250360" cy="1489680"/>
          </a:xfrm>
          <a:prstGeom prst="roundRect">
            <a:avLst>
              <a:gd name="adj" fmla="val 16667"/>
            </a:avLst>
          </a:prstGeom>
          <a:solidFill>
            <a:srgbClr val="4b89d0"/>
          </a:solidFill>
          <a:ln w="9360">
            <a:solidFill>
              <a:srgbClr val="000000"/>
            </a:solidFill>
            <a:round/>
          </a:ln>
        </p:spPr>
      </p:sp>
      <p:sp>
        <p:nvSpPr>
          <p:cNvPr id="443" name="Line 14"/>
          <p:cNvSpPr/>
          <p:nvPr/>
        </p:nvSpPr>
        <p:spPr>
          <a:xfrm>
            <a:off x="357120" y="4171680"/>
            <a:ext cx="829440" cy="2229120"/>
          </a:xfrm>
          <a:prstGeom prst="line">
            <a:avLst/>
          </a:prstGeom>
          <a:ln w="9360">
            <a:solidFill>
              <a:srgbClr val="000000"/>
            </a:solidFill>
            <a:round/>
          </a:ln>
        </p:spPr>
      </p:sp>
      <p:sp>
        <p:nvSpPr>
          <p:cNvPr id="444" name="Line 15"/>
          <p:cNvSpPr/>
          <p:nvPr/>
        </p:nvSpPr>
        <p:spPr>
          <a:xfrm>
            <a:off x="1711080" y="4171680"/>
            <a:ext cx="1552680" cy="959040"/>
          </a:xfrm>
          <a:prstGeom prst="line">
            <a:avLst/>
          </a:prstGeom>
          <a:ln w="9360">
            <a:solidFill>
              <a:srgbClr val="000000"/>
            </a:solidFill>
            <a:round/>
          </a:ln>
        </p:spPr>
      </p:sp>
      <p:sp>
        <p:nvSpPr>
          <p:cNvPr id="445" name="CustomShape 16"/>
          <p:cNvSpPr/>
          <p:nvPr/>
        </p:nvSpPr>
        <p:spPr>
          <a:xfrm>
            <a:off x="1930320" y="5334120"/>
            <a:ext cx="558360" cy="514080"/>
          </a:xfrm>
          <a:prstGeom prst="round1Rect">
            <a:avLst>
              <a:gd name="adj" fmla="val 30247"/>
            </a:avLst>
          </a:prstGeom>
          <a:solidFill>
            <a:srgbClr val="ffffff"/>
          </a:solidFill>
          <a:ln w="9360">
            <a:solidFill>
              <a:srgbClr val="000000"/>
            </a:solidFill>
            <a:round/>
          </a:ln>
        </p:spPr>
      </p:sp>
      <p:sp>
        <p:nvSpPr>
          <p:cNvPr id="446" name="CustomShape 17"/>
          <p:cNvSpPr/>
          <p:nvPr/>
        </p:nvSpPr>
        <p:spPr>
          <a:xfrm rot="16200000">
            <a:off x="1092960" y="5563440"/>
            <a:ext cx="1066320" cy="608040"/>
          </a:xfrm>
          <a:prstGeom prst="round2SameRect">
            <a:avLst>
              <a:gd name="adj1" fmla="val 25018"/>
              <a:gd name="adj2" fmla="val 0"/>
            </a:avLst>
          </a:prstGeom>
          <a:solidFill>
            <a:srgbClr val="ffffff"/>
          </a:solidFill>
          <a:ln w="9360">
            <a:solidFill>
              <a:srgbClr val="000000"/>
            </a:solidFill>
            <a:round/>
          </a:ln>
        </p:spPr>
      </p:sp>
      <p:sp>
        <p:nvSpPr>
          <p:cNvPr id="447" name="CustomShape 18"/>
          <p:cNvSpPr/>
          <p:nvPr/>
        </p:nvSpPr>
        <p:spPr>
          <a:xfrm>
            <a:off x="1322280" y="5638680"/>
            <a:ext cx="608040" cy="638280"/>
          </a:xfrm>
          <a:prstGeom prst="rect">
            <a:avLst/>
          </a:prstGeom>
          <a:noFill/>
          <a:ln>
            <a:noFill/>
          </a:ln>
        </p:spPr>
        <p:txBody>
          <a:bodyPr lIns="90000" rIns="90000" tIns="45000" bIns="45000"/>
          <a:p>
            <a:pPr>
              <a:lnSpc>
                <a:spcPct val="100000"/>
              </a:lnSpc>
            </a:pPr>
            <a:r>
              <a:rPr b="1" lang="en-US">
                <a:solidFill>
                  <a:srgbClr val="000000"/>
                </a:solidFill>
                <a:latin typeface="Calibri"/>
              </a:rPr>
              <a:t>CPU</a:t>
            </a:r>
            <a:endParaRPr/>
          </a:p>
        </p:txBody>
      </p:sp>
      <p:sp>
        <p:nvSpPr>
          <p:cNvPr id="448" name="CustomShape 19"/>
          <p:cNvSpPr/>
          <p:nvPr/>
        </p:nvSpPr>
        <p:spPr>
          <a:xfrm rot="5400000">
            <a:off x="1933560" y="5844960"/>
            <a:ext cx="552240" cy="558360"/>
          </a:xfrm>
          <a:prstGeom prst="round1Rect">
            <a:avLst>
              <a:gd name="adj" fmla="val 28162"/>
            </a:avLst>
          </a:prstGeom>
          <a:solidFill>
            <a:srgbClr val="ffffff"/>
          </a:solidFill>
          <a:ln w="9360">
            <a:solidFill>
              <a:srgbClr val="000000"/>
            </a:solidFill>
            <a:round/>
          </a:ln>
        </p:spPr>
      </p:sp>
      <p:sp>
        <p:nvSpPr>
          <p:cNvPr id="449" name="CustomShape 20"/>
          <p:cNvSpPr/>
          <p:nvPr/>
        </p:nvSpPr>
        <p:spPr>
          <a:xfrm>
            <a:off x="1930320" y="5319000"/>
            <a:ext cx="558360" cy="547920"/>
          </a:xfrm>
          <a:prstGeom prst="rect">
            <a:avLst/>
          </a:prstGeom>
          <a:noFill/>
          <a:ln>
            <a:noFill/>
          </a:ln>
        </p:spPr>
        <p:txBody>
          <a:bodyPr lIns="0" rIns="0" tIns="0" bIns="0" anchor="ctr"/>
          <a:p>
            <a:pPr algn="ctr">
              <a:lnSpc>
                <a:spcPct val="100000"/>
              </a:lnSpc>
            </a:pPr>
            <a:r>
              <a:rPr b="1" lang="en-US">
                <a:solidFill>
                  <a:srgbClr val="000000"/>
                </a:solidFill>
                <a:latin typeface="Calibri"/>
              </a:rPr>
              <a:t>RAM</a:t>
            </a:r>
            <a:endParaRPr/>
          </a:p>
        </p:txBody>
      </p:sp>
      <p:sp>
        <p:nvSpPr>
          <p:cNvPr id="450" name="CustomShape 21"/>
          <p:cNvSpPr/>
          <p:nvPr/>
        </p:nvSpPr>
        <p:spPr>
          <a:xfrm>
            <a:off x="1930320" y="5838840"/>
            <a:ext cx="558360" cy="547920"/>
          </a:xfrm>
          <a:prstGeom prst="rect">
            <a:avLst/>
          </a:prstGeom>
          <a:noFill/>
          <a:ln>
            <a:noFill/>
          </a:ln>
        </p:spPr>
        <p:txBody>
          <a:bodyPr lIns="0" rIns="0" tIns="0" bIns="0" anchor="ctr"/>
          <a:p>
            <a:pPr algn="ctr">
              <a:lnSpc>
                <a:spcPct val="100000"/>
              </a:lnSpc>
            </a:pPr>
            <a:r>
              <a:rPr b="1" lang="en-US">
                <a:solidFill>
                  <a:srgbClr val="000000"/>
                </a:solidFill>
                <a:latin typeface="Calibri"/>
              </a:rPr>
              <a:t>ROM</a:t>
            </a:r>
            <a:endParaRPr/>
          </a:p>
        </p:txBody>
      </p:sp>
      <p:sp>
        <p:nvSpPr>
          <p:cNvPr id="451" name="CustomShape 22"/>
          <p:cNvSpPr/>
          <p:nvPr/>
        </p:nvSpPr>
        <p:spPr>
          <a:xfrm rot="16200000">
            <a:off x="2734920" y="5549040"/>
            <a:ext cx="796320" cy="608040"/>
          </a:xfrm>
          <a:prstGeom prst="round2SameRect">
            <a:avLst>
              <a:gd name="adj1" fmla="val 25018"/>
              <a:gd name="adj2" fmla="val 0"/>
            </a:avLst>
          </a:prstGeom>
          <a:solidFill>
            <a:srgbClr val="ffffff"/>
          </a:solidFill>
          <a:ln w="9360">
            <a:solidFill>
              <a:srgbClr val="000000"/>
            </a:solidFill>
            <a:round/>
          </a:ln>
        </p:spPr>
      </p:sp>
      <p:sp>
        <p:nvSpPr>
          <p:cNvPr id="452" name="CustomShape 23"/>
          <p:cNvSpPr/>
          <p:nvPr/>
        </p:nvSpPr>
        <p:spPr>
          <a:xfrm>
            <a:off x="2829240" y="5663520"/>
            <a:ext cx="608040" cy="638280"/>
          </a:xfrm>
          <a:prstGeom prst="rect">
            <a:avLst/>
          </a:prstGeom>
          <a:noFill/>
          <a:ln>
            <a:noFill/>
          </a:ln>
        </p:spPr>
        <p:txBody>
          <a:bodyPr lIns="90000" rIns="90000" tIns="45000" bIns="45000"/>
          <a:p>
            <a:pPr>
              <a:lnSpc>
                <a:spcPct val="100000"/>
              </a:lnSpc>
            </a:pPr>
            <a:r>
              <a:rPr b="1" lang="en-US">
                <a:solidFill>
                  <a:srgbClr val="000000"/>
                </a:solidFill>
                <a:latin typeface="Calibri"/>
              </a:rPr>
              <a:t>NIC</a:t>
            </a:r>
            <a:endParaRPr/>
          </a:p>
        </p:txBody>
      </p:sp>
      <p:sp>
        <p:nvSpPr>
          <p:cNvPr id="453" name="CustomShape 24"/>
          <p:cNvSpPr/>
          <p:nvPr/>
        </p:nvSpPr>
        <p:spPr>
          <a:xfrm>
            <a:off x="3899880" y="401724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3</a:t>
            </a:r>
            <a:endParaRPr/>
          </a:p>
        </p:txBody>
      </p:sp>
      <p:sp>
        <p:nvSpPr>
          <p:cNvPr id="454" name="CustomShape 25"/>
          <p:cNvSpPr/>
          <p:nvPr/>
        </p:nvSpPr>
        <p:spPr>
          <a:xfrm>
            <a:off x="3387600" y="3389760"/>
            <a:ext cx="991800" cy="627480"/>
          </a:xfrm>
          <a:prstGeom prst="straightConnector1">
            <a:avLst/>
          </a:prstGeom>
          <a:solidFill>
            <a:srgbClr val="ff9900"/>
          </a:solidFill>
          <a:ln w="50760">
            <a:solidFill>
              <a:srgbClr val="000000"/>
            </a:solidFill>
            <a:round/>
            <a:headEnd len="med" type="arrow" w="med"/>
            <a:tailEnd len="med" type="arrow" w="med"/>
          </a:ln>
        </p:spPr>
      </p:sp>
      <p:sp>
        <p:nvSpPr>
          <p:cNvPr id="455" name="CustomShape 26"/>
          <p:cNvSpPr/>
          <p:nvPr/>
        </p:nvSpPr>
        <p:spPr>
          <a:xfrm flipH="1">
            <a:off x="4820040" y="3392640"/>
            <a:ext cx="954360" cy="624240"/>
          </a:xfrm>
          <a:prstGeom prst="straightConnector1">
            <a:avLst/>
          </a:prstGeom>
          <a:solidFill>
            <a:srgbClr val="ff9900"/>
          </a:solidFill>
          <a:ln w="50760">
            <a:solidFill>
              <a:srgbClr val="000000"/>
            </a:solidFill>
            <a:round/>
            <a:headEnd len="med" type="arrow" w="med"/>
            <a:tailEnd len="med" type="arrow" w="med"/>
          </a:ln>
        </p:spPr>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6" name="CustomShape 1"/>
          <p:cNvSpPr/>
          <p:nvPr/>
        </p:nvSpPr>
        <p:spPr>
          <a:xfrm rot="17526000">
            <a:off x="4831560" y="340668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57" name="CustomShape 2"/>
          <p:cNvSpPr/>
          <p:nvPr/>
        </p:nvSpPr>
        <p:spPr>
          <a:xfrm rot="6726000">
            <a:off x="4761720" y="333684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58" name="TextShape 3"/>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ARINC 664 p7 “Aircraft Data Network”</a:t>
            </a:r>
            <a:endParaRPr/>
          </a:p>
        </p:txBody>
      </p:sp>
      <p:sp>
        <p:nvSpPr>
          <p:cNvPr id="459" name="CustomShape 4"/>
          <p:cNvSpPr/>
          <p:nvPr/>
        </p:nvSpPr>
        <p:spPr>
          <a:xfrm>
            <a:off x="357120" y="161964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1</a:t>
            </a:r>
            <a:endParaRPr/>
          </a:p>
        </p:txBody>
      </p:sp>
      <p:sp>
        <p:nvSpPr>
          <p:cNvPr id="460" name="CustomShape 5"/>
          <p:cNvSpPr/>
          <p:nvPr/>
        </p:nvSpPr>
        <p:spPr>
          <a:xfrm>
            <a:off x="357120" y="338976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2</a:t>
            </a:r>
            <a:endParaRPr/>
          </a:p>
        </p:txBody>
      </p:sp>
      <p:sp>
        <p:nvSpPr>
          <p:cNvPr id="461" name="CustomShape 6"/>
          <p:cNvSpPr/>
          <p:nvPr/>
        </p:nvSpPr>
        <p:spPr>
          <a:xfrm>
            <a:off x="2710800" y="250308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1</a:t>
            </a:r>
            <a:endParaRPr/>
          </a:p>
        </p:txBody>
      </p:sp>
      <p:sp>
        <p:nvSpPr>
          <p:cNvPr id="462" name="CustomShape 7"/>
          <p:cNvSpPr/>
          <p:nvPr/>
        </p:nvSpPr>
        <p:spPr>
          <a:xfrm>
            <a:off x="5098320" y="250596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2</a:t>
            </a:r>
            <a:endParaRPr/>
          </a:p>
        </p:txBody>
      </p:sp>
      <p:sp>
        <p:nvSpPr>
          <p:cNvPr id="463" name="CustomShape 8"/>
          <p:cNvSpPr/>
          <p:nvPr/>
        </p:nvSpPr>
        <p:spPr>
          <a:xfrm>
            <a:off x="7429320" y="161964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3</a:t>
            </a:r>
            <a:endParaRPr/>
          </a:p>
        </p:txBody>
      </p:sp>
      <p:sp>
        <p:nvSpPr>
          <p:cNvPr id="464" name="CustomShape 9"/>
          <p:cNvSpPr/>
          <p:nvPr/>
        </p:nvSpPr>
        <p:spPr>
          <a:xfrm>
            <a:off x="7429320" y="3392640"/>
            <a:ext cx="1353960" cy="886320"/>
          </a:xfrm>
          <a:prstGeom prst="roundRect">
            <a:avLst>
              <a:gd name="adj" fmla="val 16667"/>
            </a:avLst>
          </a:prstGeom>
          <a:solidFill>
            <a:srgbClr val="4b89d0"/>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4</a:t>
            </a:r>
            <a:endParaRPr/>
          </a:p>
        </p:txBody>
      </p:sp>
      <p:sp>
        <p:nvSpPr>
          <p:cNvPr id="465" name="CustomShape 10"/>
          <p:cNvSpPr/>
          <p:nvPr/>
        </p:nvSpPr>
        <p:spPr>
          <a:xfrm>
            <a:off x="1711440" y="211356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66" name="CustomShape 11"/>
          <p:cNvSpPr/>
          <p:nvPr/>
        </p:nvSpPr>
        <p:spPr>
          <a:xfrm rot="10800000">
            <a:off x="1711800" y="199512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67" name="CustomShape 12"/>
          <p:cNvSpPr/>
          <p:nvPr/>
        </p:nvSpPr>
        <p:spPr>
          <a:xfrm rot="17526000">
            <a:off x="1707480" y="324360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68" name="CustomShape 13"/>
          <p:cNvSpPr/>
          <p:nvPr/>
        </p:nvSpPr>
        <p:spPr>
          <a:xfrm rot="6726000">
            <a:off x="1683000" y="314784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69" name="CustomShape 14"/>
          <p:cNvSpPr/>
          <p:nvPr/>
        </p:nvSpPr>
        <p:spPr>
          <a:xfrm>
            <a:off x="6430320" y="328968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70" name="CustomShape 15"/>
          <p:cNvSpPr/>
          <p:nvPr/>
        </p:nvSpPr>
        <p:spPr>
          <a:xfrm rot="10800000">
            <a:off x="6430320" y="317124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71" name="CustomShape 16"/>
          <p:cNvSpPr/>
          <p:nvPr/>
        </p:nvSpPr>
        <p:spPr>
          <a:xfrm rot="17526000">
            <a:off x="6430320" y="211860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72" name="CustomShape 17"/>
          <p:cNvSpPr/>
          <p:nvPr/>
        </p:nvSpPr>
        <p:spPr>
          <a:xfrm rot="6726000">
            <a:off x="6405840" y="202284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73" name="CustomShape 18"/>
          <p:cNvSpPr/>
          <p:nvPr/>
        </p:nvSpPr>
        <p:spPr>
          <a:xfrm>
            <a:off x="4081680" y="2893680"/>
            <a:ext cx="993240" cy="1080"/>
          </a:xfrm>
          <a:prstGeom prst="straightConnector1">
            <a:avLst/>
          </a:prstGeom>
          <a:solidFill>
            <a:srgbClr val="ff9900"/>
          </a:solidFill>
          <a:ln w="38160">
            <a:solidFill>
              <a:srgbClr val="000000"/>
            </a:solidFill>
            <a:custDash>
              <a:ds d="424000" sp="318000"/>
            </a:custDash>
            <a:round/>
            <a:tailEnd len="med" type="arrow" w="med"/>
          </a:ln>
        </p:spPr>
      </p:sp>
      <p:sp>
        <p:nvSpPr>
          <p:cNvPr id="474" name="CustomShape 19"/>
          <p:cNvSpPr/>
          <p:nvPr/>
        </p:nvSpPr>
        <p:spPr>
          <a:xfrm rot="10800000">
            <a:off x="4065120" y="2965680"/>
            <a:ext cx="993240" cy="31680"/>
          </a:xfrm>
          <a:prstGeom prst="straightConnector1">
            <a:avLst/>
          </a:prstGeom>
          <a:solidFill>
            <a:srgbClr val="ff9900"/>
          </a:solidFill>
          <a:ln w="38160">
            <a:solidFill>
              <a:srgbClr val="000000"/>
            </a:solidFill>
            <a:custDash>
              <a:ds d="424000" sp="318000"/>
            </a:custDash>
            <a:round/>
            <a:tailEnd len="med" type="arrow" w="med"/>
          </a:ln>
        </p:spPr>
      </p:sp>
      <p:sp>
        <p:nvSpPr>
          <p:cNvPr id="475" name="CustomShape 20"/>
          <p:cNvSpPr/>
          <p:nvPr/>
        </p:nvSpPr>
        <p:spPr>
          <a:xfrm>
            <a:off x="2458080" y="1587600"/>
            <a:ext cx="1275480" cy="407160"/>
          </a:xfrm>
          <a:prstGeom prst="wedgeRoundRectCallout">
            <a:avLst>
              <a:gd name="adj1" fmla="val -72222"/>
              <a:gd name="adj2" fmla="val 125768"/>
              <a:gd name="adj3" fmla="val 16667"/>
            </a:avLst>
          </a:prstGeom>
          <a:noFill/>
          <a:ln w="19080">
            <a:solidFill>
              <a:srgbClr val="000000"/>
            </a:solidFill>
            <a:round/>
            <a:tailEnd len="lg" type="triangle" w="lg"/>
          </a:ln>
        </p:spPr>
        <p:txBody>
          <a:bodyPr lIns="0" rIns="0" tIns="0" bIns="0" anchor="ctr"/>
          <a:p>
            <a:pPr algn="ctr">
              <a:lnSpc>
                <a:spcPct val="100000"/>
              </a:lnSpc>
            </a:pPr>
            <a:r>
              <a:rPr lang="en-US">
                <a:solidFill>
                  <a:srgbClr val="000000"/>
                </a:solidFill>
                <a:latin typeface="Calibri"/>
              </a:rPr>
              <a:t>NS</a:t>
            </a:r>
            <a:r>
              <a:rPr lang="en-US" baseline="-25000">
                <a:solidFill>
                  <a:srgbClr val="000000"/>
                </a:solidFill>
                <a:latin typeface="Calibri"/>
              </a:rPr>
              <a:t>1</a:t>
            </a:r>
            <a:r>
              <a:rPr lang="en-US">
                <a:solidFill>
                  <a:srgbClr val="000000"/>
                </a:solidFill>
                <a:latin typeface="Calibri"/>
              </a:rPr>
              <a:t> to ES</a:t>
            </a:r>
            <a:r>
              <a:rPr lang="en-US" baseline="-25000">
                <a:solidFill>
                  <a:srgbClr val="000000"/>
                </a:solidFill>
                <a:latin typeface="Calibri"/>
              </a:rPr>
              <a:t>1</a:t>
            </a:r>
            <a:endParaRPr/>
          </a:p>
        </p:txBody>
      </p:sp>
      <p:sp>
        <p:nvSpPr>
          <p:cNvPr id="476" name="CustomShape 21"/>
          <p:cNvSpPr/>
          <p:nvPr/>
        </p:nvSpPr>
        <p:spPr>
          <a:xfrm>
            <a:off x="733320" y="2691360"/>
            <a:ext cx="1275480" cy="407160"/>
          </a:xfrm>
          <a:prstGeom prst="wedgeRoundRectCallout">
            <a:avLst>
              <a:gd name="adj1" fmla="val 66145"/>
              <a:gd name="adj2" fmla="val -95440"/>
              <a:gd name="adj3" fmla="val 16667"/>
            </a:avLst>
          </a:prstGeom>
          <a:noFill/>
          <a:ln w="19080">
            <a:solidFill>
              <a:srgbClr val="000000"/>
            </a:solidFill>
            <a:round/>
            <a:tailEnd len="lg" type="triangle" w="lg"/>
          </a:ln>
        </p:spPr>
        <p:txBody>
          <a:bodyPr lIns="0" rIns="0" tIns="0" bIns="0" anchor="ctr"/>
          <a:p>
            <a:pPr algn="ctr">
              <a:lnSpc>
                <a:spcPct val="100000"/>
              </a:lnSpc>
            </a:pPr>
            <a:r>
              <a:rPr lang="en-US">
                <a:solidFill>
                  <a:srgbClr val="000000"/>
                </a:solidFill>
                <a:latin typeface="Calibri"/>
              </a:rPr>
              <a:t>ES</a:t>
            </a:r>
            <a:r>
              <a:rPr lang="en-US" baseline="-25000">
                <a:solidFill>
                  <a:srgbClr val="000000"/>
                </a:solidFill>
                <a:latin typeface="Calibri"/>
              </a:rPr>
              <a:t>1</a:t>
            </a:r>
            <a:r>
              <a:rPr lang="en-US">
                <a:solidFill>
                  <a:srgbClr val="000000"/>
                </a:solidFill>
                <a:latin typeface="Calibri"/>
              </a:rPr>
              <a:t> to NS</a:t>
            </a:r>
            <a:r>
              <a:rPr lang="en-US" baseline="-25000">
                <a:solidFill>
                  <a:srgbClr val="000000"/>
                </a:solidFill>
                <a:latin typeface="Calibri"/>
              </a:rPr>
              <a:t>1</a:t>
            </a:r>
            <a:endParaRPr/>
          </a:p>
        </p:txBody>
      </p:sp>
      <p:sp>
        <p:nvSpPr>
          <p:cNvPr id="477" name="CustomShape 22"/>
          <p:cNvSpPr/>
          <p:nvPr/>
        </p:nvSpPr>
        <p:spPr>
          <a:xfrm>
            <a:off x="5664960" y="4279320"/>
            <a:ext cx="1275480" cy="407160"/>
          </a:xfrm>
          <a:prstGeom prst="wedgeRoundRectCallout">
            <a:avLst>
              <a:gd name="adj1" fmla="val 34415"/>
              <a:gd name="adj2" fmla="val -233293"/>
              <a:gd name="adj3" fmla="val 16667"/>
            </a:avLst>
          </a:prstGeom>
          <a:noFill/>
          <a:ln w="19080">
            <a:solidFill>
              <a:srgbClr val="000000"/>
            </a:solidFill>
            <a:round/>
            <a:tailEnd len="lg" type="triangle" w="lg"/>
          </a:ln>
        </p:spPr>
        <p:txBody>
          <a:bodyPr lIns="0" rIns="0" tIns="0" bIns="0" anchor="ctr"/>
          <a:p>
            <a:pPr algn="ctr">
              <a:lnSpc>
                <a:spcPct val="100000"/>
              </a:lnSpc>
            </a:pPr>
            <a:r>
              <a:rPr lang="en-US">
                <a:solidFill>
                  <a:srgbClr val="000000"/>
                </a:solidFill>
                <a:latin typeface="Calibri"/>
              </a:rPr>
              <a:t>dataflow link</a:t>
            </a:r>
            <a:endParaRPr/>
          </a:p>
        </p:txBody>
      </p:sp>
      <p:sp>
        <p:nvSpPr>
          <p:cNvPr id="478" name="CustomShape 23"/>
          <p:cNvSpPr/>
          <p:nvPr/>
        </p:nvSpPr>
        <p:spPr>
          <a:xfrm>
            <a:off x="3899880" y="401724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3</a:t>
            </a:r>
            <a:endParaRPr/>
          </a:p>
        </p:txBody>
      </p:sp>
      <p:sp>
        <p:nvSpPr>
          <p:cNvPr id="479" name="CustomShape 24"/>
          <p:cNvSpPr/>
          <p:nvPr/>
        </p:nvSpPr>
        <p:spPr>
          <a:xfrm>
            <a:off x="3407040" y="3407040"/>
            <a:ext cx="856080" cy="609840"/>
          </a:xfrm>
          <a:prstGeom prst="straightConnector1">
            <a:avLst/>
          </a:prstGeom>
          <a:solidFill>
            <a:srgbClr val="ff9900"/>
          </a:solidFill>
          <a:ln w="38160">
            <a:solidFill>
              <a:srgbClr val="000000"/>
            </a:solidFill>
            <a:custDash>
              <a:ds d="424000" sp="318000"/>
            </a:custDash>
            <a:round/>
            <a:tailEnd len="med" type="arrow" w="med"/>
          </a:ln>
        </p:spPr>
      </p:sp>
      <p:sp>
        <p:nvSpPr>
          <p:cNvPr id="480" name="CustomShape 25"/>
          <p:cNvSpPr/>
          <p:nvPr/>
        </p:nvSpPr>
        <p:spPr>
          <a:xfrm flipH="1" flipV="1">
            <a:off x="3582000" y="3398040"/>
            <a:ext cx="830160" cy="618120"/>
          </a:xfrm>
          <a:prstGeom prst="straightConnector1">
            <a:avLst/>
          </a:prstGeom>
          <a:solidFill>
            <a:srgbClr val="ff9900"/>
          </a:solidFill>
          <a:ln w="38160">
            <a:solidFill>
              <a:srgbClr val="000000"/>
            </a:solidFill>
            <a:custDash>
              <a:ds d="424000" sp="318000"/>
            </a:custDash>
            <a:round/>
            <a:tailEnd len="med" type="arrow" w="med"/>
          </a:ln>
        </p:spPr>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1"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ARINC 664 p7 “Aircraft Data Network”</a:t>
            </a:r>
            <a:endParaRPr/>
          </a:p>
        </p:txBody>
      </p:sp>
      <p:sp>
        <p:nvSpPr>
          <p:cNvPr id="482" name="CustomShape 2"/>
          <p:cNvSpPr/>
          <p:nvPr/>
        </p:nvSpPr>
        <p:spPr>
          <a:xfrm>
            <a:off x="2710800" y="250308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1</a:t>
            </a:r>
            <a:endParaRPr/>
          </a:p>
        </p:txBody>
      </p:sp>
      <p:sp>
        <p:nvSpPr>
          <p:cNvPr id="483" name="CustomShape 3"/>
          <p:cNvSpPr/>
          <p:nvPr/>
        </p:nvSpPr>
        <p:spPr>
          <a:xfrm>
            <a:off x="5098320" y="250596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2</a:t>
            </a:r>
            <a:endParaRPr/>
          </a:p>
        </p:txBody>
      </p:sp>
      <p:sp>
        <p:nvSpPr>
          <p:cNvPr id="484" name="CustomShape 4"/>
          <p:cNvSpPr/>
          <p:nvPr/>
        </p:nvSpPr>
        <p:spPr>
          <a:xfrm>
            <a:off x="1711440" y="211356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85" name="CustomShape 5"/>
          <p:cNvSpPr/>
          <p:nvPr/>
        </p:nvSpPr>
        <p:spPr>
          <a:xfrm rot="10800000">
            <a:off x="1711800" y="199512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86" name="CustomShape 6"/>
          <p:cNvSpPr/>
          <p:nvPr/>
        </p:nvSpPr>
        <p:spPr>
          <a:xfrm rot="17526000">
            <a:off x="1707480" y="324360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87" name="CustomShape 7"/>
          <p:cNvSpPr/>
          <p:nvPr/>
        </p:nvSpPr>
        <p:spPr>
          <a:xfrm rot="6726000">
            <a:off x="1683000" y="314784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88" name="CustomShape 8"/>
          <p:cNvSpPr/>
          <p:nvPr/>
        </p:nvSpPr>
        <p:spPr>
          <a:xfrm>
            <a:off x="6430320" y="328968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89" name="CustomShape 9"/>
          <p:cNvSpPr/>
          <p:nvPr/>
        </p:nvSpPr>
        <p:spPr>
          <a:xfrm rot="10800000">
            <a:off x="6430320" y="317124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90" name="CustomShape 10"/>
          <p:cNvSpPr/>
          <p:nvPr/>
        </p:nvSpPr>
        <p:spPr>
          <a:xfrm rot="17526000">
            <a:off x="6430320" y="211860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91" name="CustomShape 11"/>
          <p:cNvSpPr/>
          <p:nvPr/>
        </p:nvSpPr>
        <p:spPr>
          <a:xfrm rot="6726000">
            <a:off x="6405840" y="202284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492" name="CustomShape 12"/>
          <p:cNvSpPr/>
          <p:nvPr/>
        </p:nvSpPr>
        <p:spPr>
          <a:xfrm>
            <a:off x="4081680" y="2893680"/>
            <a:ext cx="993240" cy="1080"/>
          </a:xfrm>
          <a:prstGeom prst="straightConnector1">
            <a:avLst/>
          </a:prstGeom>
          <a:solidFill>
            <a:srgbClr val="ff9900"/>
          </a:solidFill>
          <a:ln w="38160">
            <a:solidFill>
              <a:srgbClr val="000000"/>
            </a:solidFill>
            <a:custDash>
              <a:ds d="424000" sp="318000"/>
            </a:custDash>
            <a:round/>
            <a:tailEnd len="med" type="arrow" w="med"/>
          </a:ln>
        </p:spPr>
      </p:sp>
      <p:sp>
        <p:nvSpPr>
          <p:cNvPr id="493" name="CustomShape 13"/>
          <p:cNvSpPr/>
          <p:nvPr/>
        </p:nvSpPr>
        <p:spPr>
          <a:xfrm rot="10800000">
            <a:off x="4065120" y="2965680"/>
            <a:ext cx="993240" cy="31680"/>
          </a:xfrm>
          <a:prstGeom prst="straightConnector1">
            <a:avLst/>
          </a:prstGeom>
          <a:solidFill>
            <a:srgbClr val="ff9900"/>
          </a:solidFill>
          <a:ln w="38160">
            <a:solidFill>
              <a:srgbClr val="000000"/>
            </a:solidFill>
            <a:custDash>
              <a:ds d="424000" sp="318000"/>
            </a:custDash>
            <a:round/>
            <a:tailEnd len="med" type="arrow" w="med"/>
          </a:ln>
        </p:spPr>
      </p:sp>
      <p:sp>
        <p:nvSpPr>
          <p:cNvPr id="494" name="CustomShape 14"/>
          <p:cNvSpPr/>
          <p:nvPr/>
        </p:nvSpPr>
        <p:spPr>
          <a:xfrm>
            <a:off x="1710360" y="1862640"/>
            <a:ext cx="5655240" cy="1693080"/>
          </a:xfrm>
          <a:prstGeom prst="rect">
            <a:avLst/>
          </a:prstGeom>
          <a:noFill/>
          <a:ln w="57240">
            <a:solidFill>
              <a:srgbClr val="ff0000"/>
            </a:solidFill>
            <a:custDash>
              <a:ds d="636000" sp="477000"/>
            </a:custDash>
            <a:round/>
            <a:tailEnd len="med" type="triangle" w="med"/>
          </a:ln>
        </p:spPr>
      </p:sp>
      <p:sp>
        <p:nvSpPr>
          <p:cNvPr id="495" name="CustomShape 15"/>
          <p:cNvSpPr/>
          <p:nvPr/>
        </p:nvSpPr>
        <p:spPr>
          <a:xfrm>
            <a:off x="5672520" y="2404440"/>
            <a:ext cx="1777680" cy="884520"/>
          </a:xfrm>
          <a:prstGeom prst="rect">
            <a:avLst/>
          </a:prstGeom>
          <a:noFill/>
          <a:ln w="57240">
            <a:solidFill>
              <a:srgbClr val="ff0000"/>
            </a:solidFill>
            <a:custDash>
              <a:ds d="636000" sp="477000"/>
            </a:custDash>
            <a:round/>
            <a:tailEnd len="med" type="triangle" w="med"/>
          </a:ln>
        </p:spPr>
      </p:sp>
      <p:sp>
        <p:nvSpPr>
          <p:cNvPr id="496" name="CustomShape 16"/>
          <p:cNvSpPr/>
          <p:nvPr/>
        </p:nvSpPr>
        <p:spPr>
          <a:xfrm>
            <a:off x="3637080" y="2063160"/>
            <a:ext cx="483840" cy="675720"/>
          </a:xfrm>
          <a:prstGeom prst="rect">
            <a:avLst/>
          </a:prstGeom>
          <a:noFill/>
          <a:ln>
            <a:noFill/>
          </a:ln>
        </p:spPr>
        <p:txBody>
          <a:bodyPr lIns="90000" rIns="90000" tIns="45000" bIns="45000"/>
          <a:p>
            <a:pPr>
              <a:lnSpc>
                <a:spcPct val="100000"/>
              </a:lnSpc>
            </a:pPr>
            <a:r>
              <a:rPr b="1" lang="en-US">
                <a:solidFill>
                  <a:srgbClr val="ff0000"/>
                </a:solidFill>
                <a:latin typeface="Calibri"/>
              </a:rPr>
              <a:t>vl</a:t>
            </a:r>
            <a:r>
              <a:rPr b="1" lang="en-US" baseline="-25000">
                <a:solidFill>
                  <a:srgbClr val="ff0000"/>
                </a:solidFill>
                <a:latin typeface="Calibri"/>
              </a:rPr>
              <a:t>2</a:t>
            </a:r>
            <a:endParaRPr/>
          </a:p>
        </p:txBody>
      </p:sp>
      <p:sp>
        <p:nvSpPr>
          <p:cNvPr id="497" name="CustomShape 17"/>
          <p:cNvSpPr/>
          <p:nvPr/>
        </p:nvSpPr>
        <p:spPr>
          <a:xfrm>
            <a:off x="2981160" y="3583800"/>
            <a:ext cx="483840" cy="675720"/>
          </a:xfrm>
          <a:prstGeom prst="rect">
            <a:avLst/>
          </a:prstGeom>
          <a:noFill/>
          <a:ln>
            <a:noFill/>
          </a:ln>
        </p:spPr>
        <p:txBody>
          <a:bodyPr lIns="90000" rIns="90000" tIns="45000" bIns="45000"/>
          <a:p>
            <a:pPr>
              <a:lnSpc>
                <a:spcPct val="100000"/>
              </a:lnSpc>
            </a:pPr>
            <a:r>
              <a:rPr b="1" lang="en-US">
                <a:solidFill>
                  <a:srgbClr val="ff0000"/>
                </a:solidFill>
                <a:latin typeface="Calibri"/>
              </a:rPr>
              <a:t>vl</a:t>
            </a:r>
            <a:r>
              <a:rPr b="1" lang="en-US" baseline="-25000">
                <a:solidFill>
                  <a:srgbClr val="ff0000"/>
                </a:solidFill>
                <a:latin typeface="Calibri"/>
              </a:rPr>
              <a:t>1</a:t>
            </a:r>
            <a:endParaRPr/>
          </a:p>
        </p:txBody>
      </p:sp>
      <p:sp>
        <p:nvSpPr>
          <p:cNvPr id="498" name="CustomShape 18"/>
          <p:cNvSpPr/>
          <p:nvPr/>
        </p:nvSpPr>
        <p:spPr>
          <a:xfrm>
            <a:off x="1744200" y="2184480"/>
            <a:ext cx="5604480" cy="1879200"/>
          </a:xfrm>
          <a:prstGeom prst="rect">
            <a:avLst/>
          </a:prstGeom>
          <a:noFill/>
          <a:ln w="57240">
            <a:solidFill>
              <a:srgbClr val="ff0000"/>
            </a:solidFill>
            <a:custDash>
              <a:ds d="636000" sp="477000"/>
            </a:custDash>
            <a:round/>
            <a:tailEnd len="med" type="triangle" w="med"/>
          </a:ln>
        </p:spPr>
      </p:sp>
      <p:sp>
        <p:nvSpPr>
          <p:cNvPr id="499" name="CustomShape 19"/>
          <p:cNvSpPr/>
          <p:nvPr/>
        </p:nvSpPr>
        <p:spPr>
          <a:xfrm>
            <a:off x="357120" y="1619640"/>
            <a:ext cx="1353960" cy="886320"/>
          </a:xfrm>
          <a:prstGeom prst="roundRect">
            <a:avLst>
              <a:gd name="adj" fmla="val 16667"/>
            </a:avLst>
          </a:prstGeom>
          <a:solidFill>
            <a:srgbClr val="4b89d0"/>
          </a:solidFill>
          <a:ln w="9360">
            <a:solidFill>
              <a:srgbClr val="000000"/>
            </a:solidFill>
            <a:round/>
          </a:ln>
        </p:spPr>
        <p:txBody>
          <a:bodyPr lIns="0" rIns="0" tIns="0" bIns="0"/>
          <a:p>
            <a:pP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1</a:t>
            </a:r>
            <a:endParaRPr/>
          </a:p>
        </p:txBody>
      </p:sp>
      <p:sp>
        <p:nvSpPr>
          <p:cNvPr id="500" name="CustomShape 20"/>
          <p:cNvSpPr/>
          <p:nvPr/>
        </p:nvSpPr>
        <p:spPr>
          <a:xfrm>
            <a:off x="1017360" y="2026440"/>
            <a:ext cx="377640" cy="377640"/>
          </a:xfrm>
          <a:prstGeom prst="ellipse">
            <a:avLst/>
          </a:prstGeom>
          <a:solidFill>
            <a:srgbClr val="800000"/>
          </a:solidFill>
          <a:ln w="9360">
            <a:solidFill>
              <a:srgbClr val="000000"/>
            </a:solidFill>
            <a:round/>
          </a:ln>
        </p:spPr>
        <p:txBody>
          <a:bodyPr lIns="0" rIns="0" tIns="0" bIns="0" anchor="b"/>
          <a:p>
            <a:pPr algn="ctr">
              <a:lnSpc>
                <a:spcPct val="100000"/>
              </a:lnSpc>
            </a:pPr>
            <a:r>
              <a:rPr lang="en-US" sz="2000">
                <a:solidFill>
                  <a:srgbClr val="ffffff"/>
                </a:solidFill>
                <a:latin typeface="Times New Roman"/>
                <a:ea typeface="ＭＳ Ｐゴシック"/>
              </a:rPr>
              <a:t>τ</a:t>
            </a:r>
            <a:r>
              <a:rPr lang="en-US" sz="1600" baseline="-25000">
                <a:solidFill>
                  <a:srgbClr val="ffffff"/>
                </a:solidFill>
                <a:latin typeface="Verdana"/>
                <a:ea typeface="ＭＳ Ｐゴシック"/>
              </a:rPr>
              <a:t>1</a:t>
            </a:r>
            <a:endParaRPr/>
          </a:p>
        </p:txBody>
      </p:sp>
      <p:sp>
        <p:nvSpPr>
          <p:cNvPr id="501" name="CustomShape 21"/>
          <p:cNvSpPr/>
          <p:nvPr/>
        </p:nvSpPr>
        <p:spPr>
          <a:xfrm>
            <a:off x="357120" y="3389760"/>
            <a:ext cx="1353960" cy="886320"/>
          </a:xfrm>
          <a:prstGeom prst="roundRect">
            <a:avLst>
              <a:gd name="adj" fmla="val 16667"/>
            </a:avLst>
          </a:prstGeom>
          <a:solidFill>
            <a:srgbClr val="4b89d0"/>
          </a:solidFill>
          <a:ln w="9360">
            <a:solidFill>
              <a:srgbClr val="000000"/>
            </a:solidFill>
            <a:round/>
          </a:ln>
        </p:spPr>
        <p:txBody>
          <a:bodyPr lIns="0" rIns="0" tIns="0" bIns="0"/>
          <a:p>
            <a:pP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2</a:t>
            </a:r>
            <a:endParaRPr/>
          </a:p>
        </p:txBody>
      </p:sp>
      <p:sp>
        <p:nvSpPr>
          <p:cNvPr id="502" name="CustomShape 22"/>
          <p:cNvSpPr/>
          <p:nvPr/>
        </p:nvSpPr>
        <p:spPr>
          <a:xfrm>
            <a:off x="1017360" y="3781080"/>
            <a:ext cx="377640" cy="377640"/>
          </a:xfrm>
          <a:prstGeom prst="ellipse">
            <a:avLst/>
          </a:prstGeom>
          <a:solidFill>
            <a:srgbClr val="ededed"/>
          </a:solidFill>
          <a:ln w="9360">
            <a:solidFill>
              <a:srgbClr val="000000"/>
            </a:solidFill>
            <a:round/>
          </a:ln>
        </p:spPr>
        <p:txBody>
          <a:bodyPr lIns="0" rIns="0" tIns="0" bIns="0" anchor="b"/>
          <a:p>
            <a:pPr algn="ctr">
              <a:lnSpc>
                <a:spcPct val="100000"/>
              </a:lnSpc>
            </a:pPr>
            <a:r>
              <a:rPr lang="en-US" sz="2000">
                <a:solidFill>
                  <a:srgbClr val="000000"/>
                </a:solidFill>
                <a:latin typeface="Times New Roman"/>
                <a:ea typeface="ＭＳ Ｐゴシック"/>
              </a:rPr>
              <a:t>τ</a:t>
            </a:r>
            <a:r>
              <a:rPr lang="en-US" sz="1600" baseline="-25000">
                <a:solidFill>
                  <a:srgbClr val="000000"/>
                </a:solidFill>
                <a:latin typeface="Verdana"/>
                <a:ea typeface="ＭＳ Ｐゴシック"/>
              </a:rPr>
              <a:t>4</a:t>
            </a:r>
            <a:endParaRPr/>
          </a:p>
        </p:txBody>
      </p:sp>
      <p:sp>
        <p:nvSpPr>
          <p:cNvPr id="503" name="CustomShape 23"/>
          <p:cNvSpPr/>
          <p:nvPr/>
        </p:nvSpPr>
        <p:spPr>
          <a:xfrm>
            <a:off x="7429320" y="1619640"/>
            <a:ext cx="1353960" cy="886320"/>
          </a:xfrm>
          <a:prstGeom prst="roundRect">
            <a:avLst>
              <a:gd name="adj" fmla="val 16667"/>
            </a:avLst>
          </a:prstGeom>
          <a:solidFill>
            <a:srgbClr val="4b89d0"/>
          </a:solidFill>
          <a:ln w="9360">
            <a:solidFill>
              <a:srgbClr val="000000"/>
            </a:solidFill>
            <a:round/>
          </a:ln>
        </p:spPr>
        <p:txBody>
          <a:bodyPr lIns="0" rIns="0" tIns="0" bIns="0"/>
          <a:p>
            <a:pPr algn="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3</a:t>
            </a:r>
            <a:endParaRPr/>
          </a:p>
        </p:txBody>
      </p:sp>
      <p:sp>
        <p:nvSpPr>
          <p:cNvPr id="504" name="CustomShape 24"/>
          <p:cNvSpPr/>
          <p:nvPr/>
        </p:nvSpPr>
        <p:spPr>
          <a:xfrm>
            <a:off x="7559640" y="2026440"/>
            <a:ext cx="377640" cy="377640"/>
          </a:xfrm>
          <a:prstGeom prst="ellipse">
            <a:avLst/>
          </a:prstGeom>
          <a:solidFill>
            <a:srgbClr val="800000"/>
          </a:solidFill>
          <a:ln w="9360">
            <a:solidFill>
              <a:srgbClr val="000000"/>
            </a:solidFill>
            <a:round/>
          </a:ln>
        </p:spPr>
        <p:txBody>
          <a:bodyPr lIns="0" rIns="0" tIns="0" bIns="0" anchor="b"/>
          <a:p>
            <a:pPr algn="ctr">
              <a:lnSpc>
                <a:spcPct val="100000"/>
              </a:lnSpc>
            </a:pPr>
            <a:r>
              <a:rPr lang="en-US" sz="2000">
                <a:solidFill>
                  <a:srgbClr val="ffffff"/>
                </a:solidFill>
                <a:latin typeface="Times New Roman"/>
                <a:ea typeface="ＭＳ Ｐゴシック"/>
              </a:rPr>
              <a:t>τ</a:t>
            </a:r>
            <a:r>
              <a:rPr lang="en-US" sz="1600" baseline="-25000">
                <a:solidFill>
                  <a:srgbClr val="ffffff"/>
                </a:solidFill>
                <a:latin typeface="Verdana"/>
                <a:ea typeface="ＭＳ Ｐゴシック"/>
              </a:rPr>
              <a:t>2</a:t>
            </a:r>
            <a:endParaRPr/>
          </a:p>
        </p:txBody>
      </p:sp>
      <p:sp>
        <p:nvSpPr>
          <p:cNvPr id="505" name="CustomShape 25"/>
          <p:cNvSpPr/>
          <p:nvPr/>
        </p:nvSpPr>
        <p:spPr>
          <a:xfrm>
            <a:off x="8089920" y="2026440"/>
            <a:ext cx="377640" cy="377640"/>
          </a:xfrm>
          <a:prstGeom prst="ellipse">
            <a:avLst/>
          </a:prstGeom>
          <a:solidFill>
            <a:srgbClr val="ededed"/>
          </a:solidFill>
          <a:ln w="9360">
            <a:solidFill>
              <a:srgbClr val="000000"/>
            </a:solidFill>
            <a:round/>
          </a:ln>
        </p:spPr>
        <p:txBody>
          <a:bodyPr lIns="0" rIns="0" tIns="0" bIns="0" anchor="b"/>
          <a:p>
            <a:pPr algn="ctr">
              <a:lnSpc>
                <a:spcPct val="100000"/>
              </a:lnSpc>
            </a:pPr>
            <a:r>
              <a:rPr lang="en-US" sz="2000">
                <a:solidFill>
                  <a:srgbClr val="000000"/>
                </a:solidFill>
                <a:latin typeface="Times New Roman"/>
                <a:ea typeface="ＭＳ Ｐゴシック"/>
              </a:rPr>
              <a:t>τ</a:t>
            </a:r>
            <a:r>
              <a:rPr lang="en-US" sz="1600" baseline="-25000">
                <a:solidFill>
                  <a:srgbClr val="000000"/>
                </a:solidFill>
                <a:latin typeface="Verdana"/>
                <a:ea typeface="ＭＳ Ｐゴシック"/>
              </a:rPr>
              <a:t>5</a:t>
            </a:r>
            <a:endParaRPr/>
          </a:p>
        </p:txBody>
      </p:sp>
      <p:sp>
        <p:nvSpPr>
          <p:cNvPr id="506" name="CustomShape 26"/>
          <p:cNvSpPr/>
          <p:nvPr/>
        </p:nvSpPr>
        <p:spPr>
          <a:xfrm>
            <a:off x="7429320" y="3392640"/>
            <a:ext cx="1353960" cy="886320"/>
          </a:xfrm>
          <a:prstGeom prst="roundRect">
            <a:avLst>
              <a:gd name="adj" fmla="val 16667"/>
            </a:avLst>
          </a:prstGeom>
          <a:solidFill>
            <a:srgbClr val="4b89d0"/>
          </a:solidFill>
          <a:ln w="9360">
            <a:solidFill>
              <a:srgbClr val="000000"/>
            </a:solidFill>
            <a:round/>
          </a:ln>
        </p:spPr>
        <p:txBody>
          <a:bodyPr lIns="0" rIns="0" tIns="0" bIns="0"/>
          <a:p>
            <a:pPr algn="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4</a:t>
            </a:r>
            <a:endParaRPr/>
          </a:p>
        </p:txBody>
      </p:sp>
      <p:sp>
        <p:nvSpPr>
          <p:cNvPr id="507" name="CustomShape 27"/>
          <p:cNvSpPr/>
          <p:nvPr/>
        </p:nvSpPr>
        <p:spPr>
          <a:xfrm>
            <a:off x="7559640" y="3781080"/>
            <a:ext cx="377640" cy="377640"/>
          </a:xfrm>
          <a:prstGeom prst="ellipse">
            <a:avLst/>
          </a:prstGeom>
          <a:solidFill>
            <a:srgbClr val="800000"/>
          </a:solidFill>
          <a:ln w="9360">
            <a:solidFill>
              <a:srgbClr val="000000"/>
            </a:solidFill>
            <a:round/>
          </a:ln>
        </p:spPr>
        <p:txBody>
          <a:bodyPr lIns="0" rIns="0" tIns="0" bIns="0" anchor="b"/>
          <a:p>
            <a:pPr algn="ctr">
              <a:lnSpc>
                <a:spcPct val="100000"/>
              </a:lnSpc>
            </a:pPr>
            <a:r>
              <a:rPr lang="en-US" sz="2000">
                <a:solidFill>
                  <a:srgbClr val="ffffff"/>
                </a:solidFill>
                <a:latin typeface="Times New Roman"/>
                <a:ea typeface="ＭＳ Ｐゴシック"/>
              </a:rPr>
              <a:t>τ</a:t>
            </a:r>
            <a:r>
              <a:rPr lang="en-US" sz="1600" baseline="-25000">
                <a:solidFill>
                  <a:srgbClr val="ffffff"/>
                </a:solidFill>
                <a:latin typeface="Verdana"/>
                <a:ea typeface="ＭＳ Ｐゴシック"/>
              </a:rPr>
              <a:t>3</a:t>
            </a:r>
            <a:endParaRPr/>
          </a:p>
        </p:txBody>
      </p:sp>
      <p:sp>
        <p:nvSpPr>
          <p:cNvPr id="508" name="CustomShape 28"/>
          <p:cNvSpPr/>
          <p:nvPr/>
        </p:nvSpPr>
        <p:spPr>
          <a:xfrm>
            <a:off x="357120" y="5164560"/>
            <a:ext cx="6094800" cy="63936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Highly critical application </a:t>
            </a:r>
            <a:r>
              <a:rPr lang="en-US" sz="2000">
                <a:solidFill>
                  <a:srgbClr val="08519c"/>
                </a:solidFill>
                <a:latin typeface="Lucida Calligraphy"/>
                <a:ea typeface="ＭＳ Ｐゴシック"/>
              </a:rPr>
              <a:t>A</a:t>
            </a:r>
            <a:r>
              <a:rPr lang="en-US" sz="2000" baseline="-25000">
                <a:solidFill>
                  <a:srgbClr val="08519c"/>
                </a:solidFill>
                <a:latin typeface="Calibri"/>
                <a:ea typeface="ＭＳ Ｐゴシック"/>
              </a:rPr>
              <a:t> 1</a:t>
            </a:r>
            <a:r>
              <a:rPr lang="en-US" sz="2000">
                <a:solidFill>
                  <a:srgbClr val="08519c"/>
                </a:solidFill>
                <a:latin typeface="Calibri"/>
                <a:ea typeface="ＭＳ Ｐゴシック"/>
              </a:rPr>
              <a:t>:</a:t>
            </a:r>
            <a:r>
              <a:rPr lang="en-US" sz="2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1600" baseline="-25000">
                <a:solidFill>
                  <a:srgbClr val="08519c"/>
                </a:solidFill>
                <a:latin typeface="Verdana"/>
                <a:ea typeface="ＭＳ Ｐゴシック"/>
              </a:rPr>
              <a:t>1</a:t>
            </a:r>
            <a:r>
              <a:rPr lang="en-US" sz="1600">
                <a:solidFill>
                  <a:srgbClr val="08519c"/>
                </a:solidFill>
                <a:latin typeface="Verdana"/>
                <a:ea typeface="ＭＳ Ｐゴシック"/>
              </a:rPr>
              <a:t>,</a:t>
            </a:r>
            <a:r>
              <a:rPr lang="en-US" sz="1600" baseline="-25000">
                <a:solidFill>
                  <a:srgbClr val="08519c"/>
                </a:solidFill>
                <a:latin typeface="Verdana"/>
                <a:ea typeface="ＭＳ Ｐゴシック"/>
              </a:rPr>
              <a:t> </a:t>
            </a:r>
            <a:r>
              <a:rPr lang="en-US" sz="2000">
                <a:solidFill>
                  <a:srgbClr val="08519c"/>
                </a:solidFill>
                <a:latin typeface="Times New Roman"/>
                <a:ea typeface="ＭＳ Ｐゴシック"/>
              </a:rPr>
              <a:t>τ</a:t>
            </a:r>
            <a:r>
              <a:rPr lang="en-US" sz="1600" baseline="-25000">
                <a:solidFill>
                  <a:srgbClr val="08519c"/>
                </a:solidFill>
                <a:latin typeface="Verdana"/>
                <a:ea typeface="ＭＳ Ｐゴシック"/>
              </a:rPr>
              <a:t>2 </a:t>
            </a:r>
            <a:r>
              <a:rPr lang="en-US" sz="2000">
                <a:solidFill>
                  <a:srgbClr val="08519c"/>
                </a:solidFill>
                <a:latin typeface="Calibri"/>
                <a:ea typeface="ＭＳ Ｐゴシック"/>
              </a:rPr>
              <a:t>and</a:t>
            </a:r>
            <a:r>
              <a:rPr lang="en-US" sz="2000" baseline="-25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2000" baseline="-25000">
                <a:solidFill>
                  <a:srgbClr val="08519c"/>
                </a:solidFill>
                <a:latin typeface="Times New Roman"/>
                <a:ea typeface="ＭＳ Ｐゴシック"/>
              </a:rPr>
              <a:t>3</a:t>
            </a:r>
            <a:endParaRPr/>
          </a:p>
          <a:p>
            <a:pPr lvl="1">
              <a:lnSpc>
                <a:spcPct val="100000"/>
              </a:lnSpc>
              <a:buFont typeface="Wingdings" charset="2"/>
              <a:buChar char=""/>
            </a:pPr>
            <a:r>
              <a:rPr lang="en-US" sz="2000">
                <a:solidFill>
                  <a:srgbClr val="08519c"/>
                </a:solidFill>
                <a:latin typeface="Times New Roman"/>
                <a:ea typeface="ＭＳ Ｐゴシック"/>
              </a:rPr>
              <a:t>τ</a:t>
            </a:r>
            <a:r>
              <a:rPr lang="en-US" sz="2000" baseline="-25000">
                <a:solidFill>
                  <a:srgbClr val="08519c"/>
                </a:solidFill>
                <a:latin typeface="Verdana"/>
                <a:ea typeface="ＭＳ Ｐゴシック"/>
              </a:rPr>
              <a:t>1 </a:t>
            </a:r>
            <a:r>
              <a:rPr lang="en-US">
                <a:solidFill>
                  <a:srgbClr val="08519c"/>
                </a:solidFill>
                <a:latin typeface="Calibri"/>
                <a:ea typeface="ＭＳ Ｐゴシック"/>
              </a:rPr>
              <a:t>sends message m</a:t>
            </a:r>
            <a:r>
              <a:rPr lang="en-US" baseline="-25000">
                <a:solidFill>
                  <a:srgbClr val="08519c"/>
                </a:solidFill>
                <a:latin typeface="Calibri"/>
                <a:ea typeface="ＭＳ Ｐゴシック"/>
              </a:rPr>
              <a:t>1</a:t>
            </a:r>
            <a:r>
              <a:rPr lang="en-US">
                <a:solidFill>
                  <a:srgbClr val="08519c"/>
                </a:solidFill>
                <a:latin typeface="Calibri"/>
                <a:ea typeface="ＭＳ Ｐゴシック"/>
              </a:rPr>
              <a:t> to</a:t>
            </a:r>
            <a:r>
              <a:rPr lang="en-US" baseline="-25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2000" baseline="-25000">
                <a:solidFill>
                  <a:srgbClr val="08519c"/>
                </a:solidFill>
                <a:latin typeface="Verdana"/>
                <a:ea typeface="ＭＳ Ｐゴシック"/>
              </a:rPr>
              <a:t>2 </a:t>
            </a:r>
            <a:r>
              <a:rPr lang="en-US">
                <a:solidFill>
                  <a:srgbClr val="08519c"/>
                </a:solidFill>
                <a:latin typeface="Calibri"/>
                <a:ea typeface="ＭＳ Ｐゴシック"/>
              </a:rPr>
              <a:t>and</a:t>
            </a:r>
            <a:r>
              <a:rPr lang="en-US" baseline="-25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2000" baseline="-25000">
                <a:solidFill>
                  <a:srgbClr val="08519c"/>
                </a:solidFill>
                <a:latin typeface="Times New Roman"/>
                <a:ea typeface="ＭＳ Ｐゴシック"/>
              </a:rPr>
              <a:t>3</a:t>
            </a:r>
            <a:endParaRPr/>
          </a:p>
          <a:p>
            <a:pPr>
              <a:lnSpc>
                <a:spcPct val="100000"/>
              </a:lnSpc>
              <a:buFont typeface="Wingdings" charset="2"/>
              <a:buChar char=""/>
            </a:pPr>
            <a:r>
              <a:rPr lang="en-US" sz="2000">
                <a:solidFill>
                  <a:srgbClr val="08519c"/>
                </a:solidFill>
                <a:latin typeface="Calibri"/>
                <a:ea typeface="ＭＳ Ｐゴシック"/>
              </a:rPr>
              <a:t>Non-critical application </a:t>
            </a:r>
            <a:r>
              <a:rPr lang="en-US" sz="2000">
                <a:solidFill>
                  <a:srgbClr val="08519c"/>
                </a:solidFill>
                <a:latin typeface="Lucida Calligraphy"/>
                <a:ea typeface="ＭＳ Ｐゴシック"/>
              </a:rPr>
              <a:t>A</a:t>
            </a:r>
            <a:r>
              <a:rPr lang="en-US" sz="2000" baseline="-25000">
                <a:solidFill>
                  <a:srgbClr val="08519c"/>
                </a:solidFill>
                <a:latin typeface="Calibri"/>
                <a:ea typeface="ＭＳ Ｐゴシック"/>
              </a:rPr>
              <a:t> 2</a:t>
            </a:r>
            <a:r>
              <a:rPr lang="en-US" sz="2000">
                <a:solidFill>
                  <a:srgbClr val="08519c"/>
                </a:solidFill>
                <a:latin typeface="Calibri"/>
                <a:ea typeface="ＭＳ Ｐゴシック"/>
              </a:rPr>
              <a:t>:</a:t>
            </a:r>
            <a:r>
              <a:rPr lang="en-US" sz="2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1600" baseline="-25000">
                <a:solidFill>
                  <a:srgbClr val="08519c"/>
                </a:solidFill>
                <a:latin typeface="Verdana"/>
                <a:ea typeface="ＭＳ Ｐゴシック"/>
              </a:rPr>
              <a:t>4 </a:t>
            </a:r>
            <a:r>
              <a:rPr lang="en-US" sz="2000">
                <a:solidFill>
                  <a:srgbClr val="08519c"/>
                </a:solidFill>
                <a:latin typeface="Calibri"/>
                <a:ea typeface="ＭＳ Ｐゴシック"/>
              </a:rPr>
              <a:t>and</a:t>
            </a:r>
            <a:r>
              <a:rPr lang="en-US" sz="2000" baseline="-25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2000" baseline="-25000">
                <a:solidFill>
                  <a:srgbClr val="08519c"/>
                </a:solidFill>
                <a:latin typeface="Times New Roman"/>
                <a:ea typeface="ＭＳ Ｐゴシック"/>
              </a:rPr>
              <a:t>5</a:t>
            </a:r>
            <a:endParaRPr/>
          </a:p>
          <a:p>
            <a:pPr lvl="1">
              <a:lnSpc>
                <a:spcPct val="100000"/>
              </a:lnSpc>
              <a:buFont typeface="Wingdings" charset="2"/>
              <a:buChar char=""/>
            </a:pPr>
            <a:r>
              <a:rPr lang="en-US" sz="2000">
                <a:solidFill>
                  <a:srgbClr val="08519c"/>
                </a:solidFill>
                <a:latin typeface="Times New Roman"/>
                <a:ea typeface="ＭＳ Ｐゴシック"/>
              </a:rPr>
              <a:t>τ</a:t>
            </a:r>
            <a:r>
              <a:rPr lang="en-US" sz="2000" baseline="-25000">
                <a:solidFill>
                  <a:srgbClr val="08519c"/>
                </a:solidFill>
                <a:latin typeface="Verdana"/>
                <a:ea typeface="ＭＳ Ｐゴシック"/>
              </a:rPr>
              <a:t>4 </a:t>
            </a:r>
            <a:r>
              <a:rPr lang="en-US" sz="2000">
                <a:solidFill>
                  <a:srgbClr val="08519c"/>
                </a:solidFill>
                <a:latin typeface="Calibri"/>
                <a:ea typeface="ＭＳ Ｐゴシック"/>
              </a:rPr>
              <a:t>sends message m</a:t>
            </a:r>
            <a:r>
              <a:rPr lang="en-US" sz="2000" baseline="-25000">
                <a:solidFill>
                  <a:srgbClr val="08519c"/>
                </a:solidFill>
                <a:latin typeface="Calibri"/>
                <a:ea typeface="ＭＳ Ｐゴシック"/>
              </a:rPr>
              <a:t>2</a:t>
            </a:r>
            <a:r>
              <a:rPr lang="en-US" sz="2000">
                <a:solidFill>
                  <a:srgbClr val="08519c"/>
                </a:solidFill>
                <a:latin typeface="Calibri"/>
                <a:ea typeface="ＭＳ Ｐゴシック"/>
              </a:rPr>
              <a:t> to </a:t>
            </a:r>
            <a:r>
              <a:rPr lang="en-US" sz="2000">
                <a:solidFill>
                  <a:srgbClr val="08519c"/>
                </a:solidFill>
                <a:latin typeface="Times New Roman"/>
                <a:ea typeface="ＭＳ Ｐゴシック"/>
              </a:rPr>
              <a:t>τ</a:t>
            </a:r>
            <a:r>
              <a:rPr lang="en-US" sz="2000" baseline="-25000">
                <a:solidFill>
                  <a:srgbClr val="08519c"/>
                </a:solidFill>
                <a:latin typeface="Times New Roman"/>
                <a:ea typeface="ＭＳ Ｐゴシック"/>
              </a:rPr>
              <a:t>5</a:t>
            </a:r>
            <a:endParaRPr/>
          </a:p>
          <a:p>
            <a:pPr>
              <a:lnSpc>
                <a:spcPct val="100000"/>
              </a:lnSpc>
            </a:pPr>
            <a:endParaRPr/>
          </a:p>
        </p:txBody>
      </p:sp>
      <p:sp>
        <p:nvSpPr>
          <p:cNvPr id="509" name="CustomShape 29"/>
          <p:cNvSpPr/>
          <p:nvPr/>
        </p:nvSpPr>
        <p:spPr>
          <a:xfrm>
            <a:off x="4615920" y="1663920"/>
            <a:ext cx="1275480" cy="407160"/>
          </a:xfrm>
          <a:prstGeom prst="wedgeRoundRectCallout">
            <a:avLst>
              <a:gd name="adj1" fmla="val -45541"/>
              <a:gd name="adj2" fmla="val 177237"/>
              <a:gd name="adj3" fmla="val 16667"/>
            </a:avLst>
          </a:prstGeom>
          <a:noFill/>
          <a:ln w="19080">
            <a:solidFill>
              <a:srgbClr val="000000"/>
            </a:solidFill>
            <a:round/>
            <a:tailEnd len="lg" type="triangle" w="lg"/>
          </a:ln>
        </p:spPr>
        <p:txBody>
          <a:bodyPr lIns="0" rIns="0" tIns="0" bIns="0" anchor="ctr"/>
          <a:p>
            <a:pPr algn="ctr">
              <a:lnSpc>
                <a:spcPct val="100000"/>
              </a:lnSpc>
            </a:pPr>
            <a:r>
              <a:rPr lang="en-US">
                <a:solidFill>
                  <a:srgbClr val="000000"/>
                </a:solidFill>
                <a:latin typeface="Calibri"/>
              </a:rPr>
              <a:t>virtual link</a:t>
            </a:r>
            <a:endParaRPr/>
          </a:p>
        </p:txBody>
      </p:sp>
      <p:sp>
        <p:nvSpPr>
          <p:cNvPr id="510" name="CustomShape 30"/>
          <p:cNvSpPr/>
          <p:nvPr/>
        </p:nvSpPr>
        <p:spPr>
          <a:xfrm rot="17526000">
            <a:off x="4831560" y="340668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511" name="CustomShape 31"/>
          <p:cNvSpPr/>
          <p:nvPr/>
        </p:nvSpPr>
        <p:spPr>
          <a:xfrm rot="6726000">
            <a:off x="4761720" y="333684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512" name="CustomShape 32"/>
          <p:cNvSpPr/>
          <p:nvPr/>
        </p:nvSpPr>
        <p:spPr>
          <a:xfrm>
            <a:off x="3899880" y="401724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3</a:t>
            </a:r>
            <a:endParaRPr/>
          </a:p>
        </p:txBody>
      </p:sp>
      <p:sp>
        <p:nvSpPr>
          <p:cNvPr id="513" name="CustomShape 33"/>
          <p:cNvSpPr/>
          <p:nvPr/>
        </p:nvSpPr>
        <p:spPr>
          <a:xfrm>
            <a:off x="3407040" y="3407040"/>
            <a:ext cx="856080" cy="609840"/>
          </a:xfrm>
          <a:prstGeom prst="straightConnector1">
            <a:avLst/>
          </a:prstGeom>
          <a:solidFill>
            <a:srgbClr val="ff9900"/>
          </a:solidFill>
          <a:ln w="38160">
            <a:solidFill>
              <a:srgbClr val="000000"/>
            </a:solidFill>
            <a:custDash>
              <a:ds d="424000" sp="318000"/>
            </a:custDash>
            <a:round/>
            <a:tailEnd len="med" type="arrow" w="med"/>
          </a:ln>
        </p:spPr>
      </p:sp>
      <p:sp>
        <p:nvSpPr>
          <p:cNvPr id="514" name="CustomShape 34"/>
          <p:cNvSpPr/>
          <p:nvPr/>
        </p:nvSpPr>
        <p:spPr>
          <a:xfrm flipH="1" flipV="1">
            <a:off x="3582000" y="3398040"/>
            <a:ext cx="830160" cy="618120"/>
          </a:xfrm>
          <a:prstGeom prst="straightConnector1">
            <a:avLst/>
          </a:prstGeom>
          <a:solidFill>
            <a:srgbClr val="ff9900"/>
          </a:solidFill>
          <a:ln w="38160">
            <a:solidFill>
              <a:srgbClr val="000000"/>
            </a:solidFill>
            <a:custDash>
              <a:ds d="424000" sp="318000"/>
            </a:custDash>
            <a:round/>
            <a:tailEnd len="med" type="arrow" w="med"/>
          </a:ln>
        </p:spPr>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5"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ARINC 664 p7 “Aircraft Data Network”</a:t>
            </a:r>
            <a:endParaRPr/>
          </a:p>
        </p:txBody>
      </p:sp>
      <p:sp>
        <p:nvSpPr>
          <p:cNvPr id="516" name="CustomShape 2"/>
          <p:cNvSpPr/>
          <p:nvPr/>
        </p:nvSpPr>
        <p:spPr>
          <a:xfrm>
            <a:off x="2710800" y="250308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1</a:t>
            </a:r>
            <a:endParaRPr/>
          </a:p>
        </p:txBody>
      </p:sp>
      <p:sp>
        <p:nvSpPr>
          <p:cNvPr id="517" name="CustomShape 3"/>
          <p:cNvSpPr/>
          <p:nvPr/>
        </p:nvSpPr>
        <p:spPr>
          <a:xfrm>
            <a:off x="5098320" y="250596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2</a:t>
            </a:r>
            <a:endParaRPr/>
          </a:p>
        </p:txBody>
      </p:sp>
      <p:sp>
        <p:nvSpPr>
          <p:cNvPr id="518" name="CustomShape 4"/>
          <p:cNvSpPr/>
          <p:nvPr/>
        </p:nvSpPr>
        <p:spPr>
          <a:xfrm>
            <a:off x="1711440" y="211356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519" name="CustomShape 5"/>
          <p:cNvSpPr/>
          <p:nvPr/>
        </p:nvSpPr>
        <p:spPr>
          <a:xfrm>
            <a:off x="6430320" y="328968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520" name="CustomShape 6"/>
          <p:cNvSpPr/>
          <p:nvPr/>
        </p:nvSpPr>
        <p:spPr>
          <a:xfrm rot="17526000">
            <a:off x="6430320" y="2118600"/>
            <a:ext cx="999000" cy="680040"/>
          </a:xfrm>
          <a:prstGeom prst="straightConnector1">
            <a:avLst/>
          </a:prstGeom>
          <a:solidFill>
            <a:srgbClr val="ff9900"/>
          </a:solidFill>
          <a:ln w="38160">
            <a:solidFill>
              <a:srgbClr val="000000"/>
            </a:solidFill>
            <a:custDash>
              <a:ds d="424000" sp="318000"/>
            </a:custDash>
            <a:round/>
            <a:tailEnd len="med" type="arrow" w="med"/>
          </a:ln>
        </p:spPr>
      </p:sp>
      <p:sp>
        <p:nvSpPr>
          <p:cNvPr id="521" name="CustomShape 7"/>
          <p:cNvSpPr/>
          <p:nvPr/>
        </p:nvSpPr>
        <p:spPr>
          <a:xfrm>
            <a:off x="4081680" y="2893680"/>
            <a:ext cx="993240" cy="1080"/>
          </a:xfrm>
          <a:prstGeom prst="straightConnector1">
            <a:avLst/>
          </a:prstGeom>
          <a:solidFill>
            <a:srgbClr val="ff9900"/>
          </a:solidFill>
          <a:ln w="38160">
            <a:solidFill>
              <a:srgbClr val="000000"/>
            </a:solidFill>
            <a:custDash>
              <a:ds d="424000" sp="318000"/>
            </a:custDash>
            <a:round/>
            <a:tailEnd len="med" type="arrow" w="med"/>
          </a:ln>
        </p:spPr>
      </p:sp>
      <p:sp>
        <p:nvSpPr>
          <p:cNvPr id="522" name="CustomShape 8"/>
          <p:cNvSpPr/>
          <p:nvPr/>
        </p:nvSpPr>
        <p:spPr>
          <a:xfrm>
            <a:off x="5672520" y="2404440"/>
            <a:ext cx="1777680" cy="884520"/>
          </a:xfrm>
          <a:prstGeom prst="rect">
            <a:avLst/>
          </a:prstGeom>
          <a:noFill/>
          <a:ln w="57240">
            <a:solidFill>
              <a:srgbClr val="ff0000"/>
            </a:solidFill>
            <a:custDash>
              <a:ds d="636000" sp="477000"/>
            </a:custDash>
            <a:round/>
            <a:tailEnd len="med" type="triangle" w="med"/>
          </a:ln>
        </p:spPr>
      </p:sp>
      <p:sp>
        <p:nvSpPr>
          <p:cNvPr id="523" name="CustomShape 9"/>
          <p:cNvSpPr/>
          <p:nvPr/>
        </p:nvSpPr>
        <p:spPr>
          <a:xfrm>
            <a:off x="1744200" y="2184480"/>
            <a:ext cx="5604480" cy="1879200"/>
          </a:xfrm>
          <a:prstGeom prst="rect">
            <a:avLst/>
          </a:prstGeom>
          <a:noFill/>
          <a:ln w="57240">
            <a:solidFill>
              <a:srgbClr val="ff0000"/>
            </a:solidFill>
            <a:custDash>
              <a:ds d="636000" sp="477000"/>
            </a:custDash>
            <a:round/>
            <a:tailEnd len="med" type="triangle" w="med"/>
          </a:ln>
        </p:spPr>
      </p:sp>
      <p:sp>
        <p:nvSpPr>
          <p:cNvPr id="524" name="CustomShape 10"/>
          <p:cNvSpPr/>
          <p:nvPr/>
        </p:nvSpPr>
        <p:spPr>
          <a:xfrm>
            <a:off x="1727280" y="1896480"/>
            <a:ext cx="5621400" cy="507600"/>
          </a:xfrm>
          <a:prstGeom prst="rect">
            <a:avLst/>
          </a:prstGeom>
          <a:noFill/>
          <a:ln w="44280">
            <a:solidFill>
              <a:srgbClr val="006d2c"/>
            </a:solidFill>
            <a:round/>
            <a:tailEnd len="lg" type="triangle" w="lg"/>
          </a:ln>
        </p:spPr>
      </p:sp>
      <p:sp>
        <p:nvSpPr>
          <p:cNvPr id="525" name="CustomShape 11"/>
          <p:cNvSpPr/>
          <p:nvPr/>
        </p:nvSpPr>
        <p:spPr>
          <a:xfrm>
            <a:off x="1710360" y="2336760"/>
            <a:ext cx="5638320" cy="1286640"/>
          </a:xfrm>
          <a:prstGeom prst="rect">
            <a:avLst/>
          </a:prstGeom>
          <a:noFill/>
          <a:ln w="44280">
            <a:solidFill>
              <a:srgbClr val="008000"/>
            </a:solidFill>
            <a:round/>
            <a:tailEnd len="lg" type="triangle" w="lg"/>
          </a:ln>
        </p:spPr>
      </p:sp>
      <p:sp>
        <p:nvSpPr>
          <p:cNvPr id="526" name="CustomShape 12"/>
          <p:cNvSpPr/>
          <p:nvPr/>
        </p:nvSpPr>
        <p:spPr>
          <a:xfrm>
            <a:off x="4549320" y="1896480"/>
            <a:ext cx="801360" cy="401400"/>
          </a:xfrm>
          <a:prstGeom prst="rect">
            <a:avLst/>
          </a:prstGeom>
          <a:noFill/>
          <a:ln>
            <a:noFill/>
          </a:ln>
        </p:spPr>
        <p:txBody>
          <a:bodyPr lIns="90000" rIns="90000" tIns="45000" bIns="45000"/>
          <a:p>
            <a:pPr>
              <a:lnSpc>
                <a:spcPct val="100000"/>
              </a:lnSpc>
            </a:pPr>
            <a:r>
              <a:rPr b="1" lang="en-US">
                <a:solidFill>
                  <a:srgbClr val="008000"/>
                </a:solidFill>
                <a:latin typeface="Calibri"/>
              </a:rPr>
              <a:t>dp</a:t>
            </a:r>
            <a:r>
              <a:rPr b="1" lang="en-US" baseline="-25000">
                <a:solidFill>
                  <a:srgbClr val="008000"/>
                </a:solidFill>
                <a:latin typeface="Calibri"/>
              </a:rPr>
              <a:t>1</a:t>
            </a:r>
            <a:endParaRPr/>
          </a:p>
        </p:txBody>
      </p:sp>
      <p:sp>
        <p:nvSpPr>
          <p:cNvPr id="527" name="CustomShape 13"/>
          <p:cNvSpPr/>
          <p:nvPr/>
        </p:nvSpPr>
        <p:spPr>
          <a:xfrm>
            <a:off x="2981160" y="3583800"/>
            <a:ext cx="483840" cy="675720"/>
          </a:xfrm>
          <a:prstGeom prst="rect">
            <a:avLst/>
          </a:prstGeom>
          <a:noFill/>
          <a:ln>
            <a:noFill/>
          </a:ln>
        </p:spPr>
        <p:txBody>
          <a:bodyPr lIns="90000" rIns="90000" tIns="45000" bIns="45000"/>
          <a:p>
            <a:pPr>
              <a:lnSpc>
                <a:spcPct val="100000"/>
              </a:lnSpc>
            </a:pPr>
            <a:r>
              <a:rPr b="1" lang="en-US">
                <a:solidFill>
                  <a:srgbClr val="ff0000"/>
                </a:solidFill>
                <a:latin typeface="Calibri"/>
              </a:rPr>
              <a:t>vl</a:t>
            </a:r>
            <a:r>
              <a:rPr b="1" lang="en-US" baseline="-25000">
                <a:solidFill>
                  <a:srgbClr val="ff0000"/>
                </a:solidFill>
                <a:latin typeface="Calibri"/>
              </a:rPr>
              <a:t>1</a:t>
            </a:r>
            <a:endParaRPr/>
          </a:p>
        </p:txBody>
      </p:sp>
      <p:sp>
        <p:nvSpPr>
          <p:cNvPr id="528" name="CustomShape 14"/>
          <p:cNvSpPr/>
          <p:nvPr/>
        </p:nvSpPr>
        <p:spPr>
          <a:xfrm>
            <a:off x="4300560" y="3439080"/>
            <a:ext cx="801360" cy="401400"/>
          </a:xfrm>
          <a:prstGeom prst="rect">
            <a:avLst/>
          </a:prstGeom>
          <a:noFill/>
          <a:ln>
            <a:noFill/>
          </a:ln>
        </p:spPr>
        <p:txBody>
          <a:bodyPr lIns="90000" rIns="90000" tIns="45000" bIns="45000"/>
          <a:p>
            <a:pPr>
              <a:lnSpc>
                <a:spcPct val="100000"/>
              </a:lnSpc>
            </a:pPr>
            <a:r>
              <a:rPr b="1" lang="en-US">
                <a:solidFill>
                  <a:srgbClr val="008000"/>
                </a:solidFill>
                <a:latin typeface="Calibri"/>
              </a:rPr>
              <a:t>dp</a:t>
            </a:r>
            <a:r>
              <a:rPr b="1" lang="en-US" baseline="-25000">
                <a:solidFill>
                  <a:srgbClr val="008000"/>
                </a:solidFill>
                <a:latin typeface="Calibri"/>
              </a:rPr>
              <a:t>2</a:t>
            </a:r>
            <a:endParaRPr/>
          </a:p>
        </p:txBody>
      </p:sp>
      <p:sp>
        <p:nvSpPr>
          <p:cNvPr id="529" name="CustomShape 15"/>
          <p:cNvSpPr/>
          <p:nvPr/>
        </p:nvSpPr>
        <p:spPr>
          <a:xfrm>
            <a:off x="2268360" y="2169000"/>
            <a:ext cx="220680" cy="311400"/>
          </a:xfrm>
          <a:prstGeom prst="rect">
            <a:avLst/>
          </a:prstGeom>
          <a:noFill/>
          <a:ln>
            <a:noFill/>
          </a:ln>
        </p:spPr>
        <p:txBody>
          <a:bodyPr lIns="0" rIns="0" tIns="0" bIns="0"/>
          <a:p>
            <a:pPr>
              <a:lnSpc>
                <a:spcPct val="100000"/>
              </a:lnSpc>
            </a:pPr>
            <a:r>
              <a:rPr b="1" lang="en-US">
                <a:solidFill>
                  <a:srgbClr val="000000"/>
                </a:solidFill>
                <a:latin typeface="Calibri"/>
              </a:rPr>
              <a:t>l</a:t>
            </a:r>
            <a:r>
              <a:rPr b="1" lang="en-US" baseline="-25000">
                <a:solidFill>
                  <a:srgbClr val="000000"/>
                </a:solidFill>
                <a:latin typeface="Calibri"/>
              </a:rPr>
              <a:t>1</a:t>
            </a:r>
            <a:endParaRPr/>
          </a:p>
        </p:txBody>
      </p:sp>
      <p:sp>
        <p:nvSpPr>
          <p:cNvPr id="530" name="CustomShape 16"/>
          <p:cNvSpPr/>
          <p:nvPr/>
        </p:nvSpPr>
        <p:spPr>
          <a:xfrm>
            <a:off x="4438800" y="2535120"/>
            <a:ext cx="220680" cy="311400"/>
          </a:xfrm>
          <a:prstGeom prst="rect">
            <a:avLst/>
          </a:prstGeom>
          <a:noFill/>
          <a:ln>
            <a:noFill/>
          </a:ln>
        </p:spPr>
        <p:txBody>
          <a:bodyPr lIns="0" rIns="0" tIns="0" bIns="0"/>
          <a:p>
            <a:pPr>
              <a:lnSpc>
                <a:spcPct val="100000"/>
              </a:lnSpc>
            </a:pPr>
            <a:r>
              <a:rPr b="1" lang="en-US">
                <a:solidFill>
                  <a:srgbClr val="000000"/>
                </a:solidFill>
                <a:latin typeface="Calibri"/>
              </a:rPr>
              <a:t>l</a:t>
            </a:r>
            <a:r>
              <a:rPr b="1" lang="en-US" baseline="-25000">
                <a:solidFill>
                  <a:srgbClr val="000000"/>
                </a:solidFill>
                <a:latin typeface="Calibri"/>
              </a:rPr>
              <a:t>2</a:t>
            </a:r>
            <a:endParaRPr/>
          </a:p>
        </p:txBody>
      </p:sp>
      <p:sp>
        <p:nvSpPr>
          <p:cNvPr id="531" name="CustomShape 17"/>
          <p:cNvSpPr/>
          <p:nvPr/>
        </p:nvSpPr>
        <p:spPr>
          <a:xfrm>
            <a:off x="6593760" y="2223720"/>
            <a:ext cx="220680" cy="311400"/>
          </a:xfrm>
          <a:prstGeom prst="rect">
            <a:avLst/>
          </a:prstGeom>
          <a:noFill/>
          <a:ln>
            <a:noFill/>
          </a:ln>
        </p:spPr>
        <p:txBody>
          <a:bodyPr lIns="0" rIns="0" tIns="0" bIns="0"/>
          <a:p>
            <a:pPr>
              <a:lnSpc>
                <a:spcPct val="100000"/>
              </a:lnSpc>
            </a:pPr>
            <a:r>
              <a:rPr b="1" lang="en-US">
                <a:solidFill>
                  <a:srgbClr val="000000"/>
                </a:solidFill>
                <a:latin typeface="Calibri"/>
              </a:rPr>
              <a:t>l</a:t>
            </a:r>
            <a:r>
              <a:rPr b="1" lang="en-US" baseline="-25000">
                <a:solidFill>
                  <a:srgbClr val="000000"/>
                </a:solidFill>
                <a:latin typeface="Calibri"/>
              </a:rPr>
              <a:t>3</a:t>
            </a:r>
            <a:endParaRPr/>
          </a:p>
        </p:txBody>
      </p:sp>
      <p:sp>
        <p:nvSpPr>
          <p:cNvPr id="532" name="CustomShape 18"/>
          <p:cNvSpPr/>
          <p:nvPr/>
        </p:nvSpPr>
        <p:spPr>
          <a:xfrm>
            <a:off x="6776640" y="3187800"/>
            <a:ext cx="220680" cy="311400"/>
          </a:xfrm>
          <a:prstGeom prst="rect">
            <a:avLst/>
          </a:prstGeom>
          <a:noFill/>
          <a:ln>
            <a:noFill/>
          </a:ln>
        </p:spPr>
        <p:txBody>
          <a:bodyPr lIns="0" rIns="0" tIns="0" bIns="0"/>
          <a:p>
            <a:pPr>
              <a:lnSpc>
                <a:spcPct val="100000"/>
              </a:lnSpc>
            </a:pPr>
            <a:r>
              <a:rPr b="1" lang="en-US">
                <a:solidFill>
                  <a:srgbClr val="000000"/>
                </a:solidFill>
                <a:latin typeface="Calibri"/>
              </a:rPr>
              <a:t>l</a:t>
            </a:r>
            <a:r>
              <a:rPr b="1" lang="en-US" baseline="-25000">
                <a:solidFill>
                  <a:srgbClr val="000000"/>
                </a:solidFill>
                <a:latin typeface="Calibri"/>
              </a:rPr>
              <a:t>4</a:t>
            </a:r>
            <a:endParaRPr/>
          </a:p>
        </p:txBody>
      </p:sp>
      <p:sp>
        <p:nvSpPr>
          <p:cNvPr id="533" name="CustomShape 19"/>
          <p:cNvSpPr/>
          <p:nvPr/>
        </p:nvSpPr>
        <p:spPr>
          <a:xfrm>
            <a:off x="357120" y="1619640"/>
            <a:ext cx="1353960" cy="886320"/>
          </a:xfrm>
          <a:prstGeom prst="roundRect">
            <a:avLst>
              <a:gd name="adj" fmla="val 16667"/>
            </a:avLst>
          </a:prstGeom>
          <a:solidFill>
            <a:srgbClr val="4b89d0"/>
          </a:solidFill>
          <a:ln w="9360">
            <a:solidFill>
              <a:srgbClr val="000000"/>
            </a:solidFill>
            <a:round/>
          </a:ln>
        </p:spPr>
        <p:txBody>
          <a:bodyPr lIns="0" rIns="0" tIns="0" bIns="0"/>
          <a:p>
            <a:pP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1</a:t>
            </a:r>
            <a:endParaRPr/>
          </a:p>
        </p:txBody>
      </p:sp>
      <p:sp>
        <p:nvSpPr>
          <p:cNvPr id="534" name="CustomShape 20"/>
          <p:cNvSpPr/>
          <p:nvPr/>
        </p:nvSpPr>
        <p:spPr>
          <a:xfrm>
            <a:off x="1017360" y="2026440"/>
            <a:ext cx="377640" cy="377640"/>
          </a:xfrm>
          <a:prstGeom prst="ellipse">
            <a:avLst/>
          </a:prstGeom>
          <a:solidFill>
            <a:srgbClr val="800000"/>
          </a:solidFill>
          <a:ln w="9360">
            <a:solidFill>
              <a:srgbClr val="000000"/>
            </a:solidFill>
            <a:round/>
          </a:ln>
        </p:spPr>
        <p:txBody>
          <a:bodyPr lIns="0" rIns="0" tIns="0" bIns="0" anchor="b"/>
          <a:p>
            <a:pPr algn="ctr">
              <a:lnSpc>
                <a:spcPct val="100000"/>
              </a:lnSpc>
            </a:pPr>
            <a:r>
              <a:rPr lang="en-US" sz="2000">
                <a:solidFill>
                  <a:srgbClr val="ffffff"/>
                </a:solidFill>
                <a:latin typeface="Times New Roman"/>
                <a:ea typeface="ＭＳ Ｐゴシック"/>
              </a:rPr>
              <a:t>τ</a:t>
            </a:r>
            <a:r>
              <a:rPr lang="en-US" sz="1600" baseline="-25000">
                <a:solidFill>
                  <a:srgbClr val="ffffff"/>
                </a:solidFill>
                <a:latin typeface="Verdana"/>
                <a:ea typeface="ＭＳ Ｐゴシック"/>
              </a:rPr>
              <a:t>1</a:t>
            </a:r>
            <a:endParaRPr/>
          </a:p>
        </p:txBody>
      </p:sp>
      <p:sp>
        <p:nvSpPr>
          <p:cNvPr id="535" name="CustomShape 21"/>
          <p:cNvSpPr/>
          <p:nvPr/>
        </p:nvSpPr>
        <p:spPr>
          <a:xfrm>
            <a:off x="357120" y="3389760"/>
            <a:ext cx="1353960" cy="886320"/>
          </a:xfrm>
          <a:prstGeom prst="roundRect">
            <a:avLst>
              <a:gd name="adj" fmla="val 16667"/>
            </a:avLst>
          </a:prstGeom>
          <a:solidFill>
            <a:srgbClr val="4b89d0"/>
          </a:solidFill>
          <a:ln w="9360">
            <a:solidFill>
              <a:srgbClr val="000000"/>
            </a:solidFill>
            <a:round/>
          </a:ln>
        </p:spPr>
        <p:txBody>
          <a:bodyPr lIns="0" rIns="0" tIns="0" bIns="0"/>
          <a:p>
            <a:pP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2</a:t>
            </a:r>
            <a:endParaRPr/>
          </a:p>
        </p:txBody>
      </p:sp>
      <p:sp>
        <p:nvSpPr>
          <p:cNvPr id="536" name="CustomShape 22"/>
          <p:cNvSpPr/>
          <p:nvPr/>
        </p:nvSpPr>
        <p:spPr>
          <a:xfrm>
            <a:off x="1017360" y="3781080"/>
            <a:ext cx="377640" cy="377640"/>
          </a:xfrm>
          <a:prstGeom prst="ellipse">
            <a:avLst/>
          </a:prstGeom>
          <a:solidFill>
            <a:srgbClr val="ededed"/>
          </a:solidFill>
          <a:ln w="9360">
            <a:solidFill>
              <a:srgbClr val="000000"/>
            </a:solidFill>
            <a:round/>
          </a:ln>
        </p:spPr>
        <p:txBody>
          <a:bodyPr lIns="0" rIns="0" tIns="0" bIns="0" anchor="b"/>
          <a:p>
            <a:pPr algn="ctr">
              <a:lnSpc>
                <a:spcPct val="100000"/>
              </a:lnSpc>
            </a:pPr>
            <a:r>
              <a:rPr lang="en-US" sz="2000">
                <a:solidFill>
                  <a:srgbClr val="000000"/>
                </a:solidFill>
                <a:latin typeface="Times New Roman"/>
                <a:ea typeface="ＭＳ Ｐゴシック"/>
              </a:rPr>
              <a:t>τ</a:t>
            </a:r>
            <a:r>
              <a:rPr lang="en-US" sz="1600" baseline="-25000">
                <a:solidFill>
                  <a:srgbClr val="000000"/>
                </a:solidFill>
                <a:latin typeface="Verdana"/>
                <a:ea typeface="ＭＳ Ｐゴシック"/>
              </a:rPr>
              <a:t>4</a:t>
            </a:r>
            <a:endParaRPr/>
          </a:p>
        </p:txBody>
      </p:sp>
      <p:sp>
        <p:nvSpPr>
          <p:cNvPr id="537" name="CustomShape 23"/>
          <p:cNvSpPr/>
          <p:nvPr/>
        </p:nvSpPr>
        <p:spPr>
          <a:xfrm>
            <a:off x="7429320" y="1619640"/>
            <a:ext cx="1353960" cy="886320"/>
          </a:xfrm>
          <a:prstGeom prst="roundRect">
            <a:avLst>
              <a:gd name="adj" fmla="val 16667"/>
            </a:avLst>
          </a:prstGeom>
          <a:solidFill>
            <a:srgbClr val="4b89d0"/>
          </a:solidFill>
          <a:ln w="9360">
            <a:solidFill>
              <a:srgbClr val="000000"/>
            </a:solidFill>
            <a:round/>
          </a:ln>
        </p:spPr>
        <p:txBody>
          <a:bodyPr lIns="0" rIns="0" tIns="0" bIns="0"/>
          <a:p>
            <a:pPr algn="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3</a:t>
            </a:r>
            <a:endParaRPr/>
          </a:p>
        </p:txBody>
      </p:sp>
      <p:sp>
        <p:nvSpPr>
          <p:cNvPr id="538" name="CustomShape 24"/>
          <p:cNvSpPr/>
          <p:nvPr/>
        </p:nvSpPr>
        <p:spPr>
          <a:xfrm>
            <a:off x="7559640" y="2026440"/>
            <a:ext cx="377640" cy="377640"/>
          </a:xfrm>
          <a:prstGeom prst="ellipse">
            <a:avLst/>
          </a:prstGeom>
          <a:solidFill>
            <a:srgbClr val="800000"/>
          </a:solidFill>
          <a:ln w="9360">
            <a:solidFill>
              <a:srgbClr val="000000"/>
            </a:solidFill>
            <a:round/>
          </a:ln>
        </p:spPr>
        <p:txBody>
          <a:bodyPr lIns="0" rIns="0" tIns="0" bIns="0" anchor="b"/>
          <a:p>
            <a:pPr algn="ctr">
              <a:lnSpc>
                <a:spcPct val="100000"/>
              </a:lnSpc>
            </a:pPr>
            <a:r>
              <a:rPr lang="en-US" sz="2000">
                <a:solidFill>
                  <a:srgbClr val="ffffff"/>
                </a:solidFill>
                <a:latin typeface="Times New Roman"/>
                <a:ea typeface="ＭＳ Ｐゴシック"/>
              </a:rPr>
              <a:t>τ</a:t>
            </a:r>
            <a:r>
              <a:rPr lang="en-US" sz="1600" baseline="-25000">
                <a:solidFill>
                  <a:srgbClr val="ffffff"/>
                </a:solidFill>
                <a:latin typeface="Verdana"/>
                <a:ea typeface="ＭＳ Ｐゴシック"/>
              </a:rPr>
              <a:t>2</a:t>
            </a:r>
            <a:endParaRPr/>
          </a:p>
        </p:txBody>
      </p:sp>
      <p:sp>
        <p:nvSpPr>
          <p:cNvPr id="539" name="CustomShape 25"/>
          <p:cNvSpPr/>
          <p:nvPr/>
        </p:nvSpPr>
        <p:spPr>
          <a:xfrm>
            <a:off x="8089920" y="2026440"/>
            <a:ext cx="377640" cy="377640"/>
          </a:xfrm>
          <a:prstGeom prst="ellipse">
            <a:avLst/>
          </a:prstGeom>
          <a:solidFill>
            <a:srgbClr val="ededed"/>
          </a:solidFill>
          <a:ln w="9360">
            <a:solidFill>
              <a:srgbClr val="000000"/>
            </a:solidFill>
            <a:round/>
          </a:ln>
        </p:spPr>
        <p:txBody>
          <a:bodyPr lIns="0" rIns="0" tIns="0" bIns="0" anchor="b"/>
          <a:p>
            <a:pPr algn="ctr">
              <a:lnSpc>
                <a:spcPct val="100000"/>
              </a:lnSpc>
            </a:pPr>
            <a:r>
              <a:rPr lang="en-US" sz="2000">
                <a:solidFill>
                  <a:srgbClr val="000000"/>
                </a:solidFill>
                <a:latin typeface="Times New Roman"/>
                <a:ea typeface="ＭＳ Ｐゴシック"/>
              </a:rPr>
              <a:t>τ</a:t>
            </a:r>
            <a:r>
              <a:rPr lang="en-US" sz="1600" baseline="-25000">
                <a:solidFill>
                  <a:srgbClr val="000000"/>
                </a:solidFill>
                <a:latin typeface="Verdana"/>
                <a:ea typeface="ＭＳ Ｐゴシック"/>
              </a:rPr>
              <a:t>5</a:t>
            </a:r>
            <a:endParaRPr/>
          </a:p>
        </p:txBody>
      </p:sp>
      <p:sp>
        <p:nvSpPr>
          <p:cNvPr id="540" name="CustomShape 26"/>
          <p:cNvSpPr/>
          <p:nvPr/>
        </p:nvSpPr>
        <p:spPr>
          <a:xfrm>
            <a:off x="7429320" y="3392640"/>
            <a:ext cx="1353960" cy="886320"/>
          </a:xfrm>
          <a:prstGeom prst="roundRect">
            <a:avLst>
              <a:gd name="adj" fmla="val 16667"/>
            </a:avLst>
          </a:prstGeom>
          <a:solidFill>
            <a:srgbClr val="4b89d0"/>
          </a:solidFill>
          <a:ln w="9360">
            <a:solidFill>
              <a:srgbClr val="000000"/>
            </a:solidFill>
            <a:round/>
          </a:ln>
        </p:spPr>
        <p:txBody>
          <a:bodyPr lIns="0" rIns="0" tIns="0" bIns="0"/>
          <a:p>
            <a:pPr algn="r">
              <a:lnSpc>
                <a:spcPct val="100000"/>
              </a:lnSpc>
            </a:pPr>
            <a:r>
              <a:rPr lang="en-US" sz="2400">
                <a:solidFill>
                  <a:srgbClr val="000000"/>
                </a:solidFill>
                <a:latin typeface="Verdana"/>
                <a:ea typeface="ＭＳ Ｐゴシック"/>
              </a:rPr>
              <a:t>ES</a:t>
            </a:r>
            <a:r>
              <a:rPr lang="en-US" sz="2400" baseline="-25000">
                <a:solidFill>
                  <a:srgbClr val="000000"/>
                </a:solidFill>
                <a:latin typeface="Verdana"/>
                <a:ea typeface="ＭＳ Ｐゴシック"/>
              </a:rPr>
              <a:t>4</a:t>
            </a:r>
            <a:endParaRPr/>
          </a:p>
        </p:txBody>
      </p:sp>
      <p:sp>
        <p:nvSpPr>
          <p:cNvPr id="541" name="CustomShape 27"/>
          <p:cNvSpPr/>
          <p:nvPr/>
        </p:nvSpPr>
        <p:spPr>
          <a:xfrm>
            <a:off x="7559640" y="3781080"/>
            <a:ext cx="377640" cy="377640"/>
          </a:xfrm>
          <a:prstGeom prst="ellipse">
            <a:avLst/>
          </a:prstGeom>
          <a:solidFill>
            <a:srgbClr val="800000"/>
          </a:solidFill>
          <a:ln w="9360">
            <a:solidFill>
              <a:srgbClr val="000000"/>
            </a:solidFill>
            <a:round/>
          </a:ln>
        </p:spPr>
        <p:txBody>
          <a:bodyPr lIns="0" rIns="0" tIns="0" bIns="0" anchor="b"/>
          <a:p>
            <a:pPr algn="ctr">
              <a:lnSpc>
                <a:spcPct val="100000"/>
              </a:lnSpc>
            </a:pPr>
            <a:r>
              <a:rPr lang="en-US" sz="2000">
                <a:solidFill>
                  <a:srgbClr val="ffffff"/>
                </a:solidFill>
                <a:latin typeface="Times New Roman"/>
                <a:ea typeface="ＭＳ Ｐゴシック"/>
              </a:rPr>
              <a:t>τ</a:t>
            </a:r>
            <a:r>
              <a:rPr lang="en-US" sz="1600" baseline="-25000">
                <a:solidFill>
                  <a:srgbClr val="ffffff"/>
                </a:solidFill>
                <a:latin typeface="Verdana"/>
                <a:ea typeface="ＭＳ Ｐゴシック"/>
              </a:rPr>
              <a:t>3</a:t>
            </a:r>
            <a:endParaRPr/>
          </a:p>
        </p:txBody>
      </p:sp>
      <p:sp>
        <p:nvSpPr>
          <p:cNvPr id="542" name="CustomShape 28"/>
          <p:cNvSpPr/>
          <p:nvPr/>
        </p:nvSpPr>
        <p:spPr>
          <a:xfrm>
            <a:off x="5151240" y="1289160"/>
            <a:ext cx="1275480" cy="576360"/>
          </a:xfrm>
          <a:prstGeom prst="wedgeRoundRectCallout">
            <a:avLst>
              <a:gd name="adj1" fmla="val -52676"/>
              <a:gd name="adj2" fmla="val 128230"/>
              <a:gd name="adj3" fmla="val 16667"/>
            </a:avLst>
          </a:prstGeom>
          <a:noFill/>
          <a:ln w="19080">
            <a:solidFill>
              <a:srgbClr val="000000"/>
            </a:solidFill>
            <a:round/>
            <a:tailEnd len="lg" type="triangle" w="lg"/>
          </a:ln>
        </p:spPr>
        <p:txBody>
          <a:bodyPr lIns="0" rIns="0" tIns="0" bIns="0" anchor="ctr"/>
          <a:p>
            <a:pPr algn="ctr">
              <a:lnSpc>
                <a:spcPct val="100000"/>
              </a:lnSpc>
            </a:pPr>
            <a:r>
              <a:rPr lang="en-US">
                <a:solidFill>
                  <a:srgbClr val="000000"/>
                </a:solidFill>
                <a:latin typeface="Calibri"/>
              </a:rPr>
              <a:t>dataflow path</a:t>
            </a:r>
            <a:endParaRPr/>
          </a:p>
        </p:txBody>
      </p:sp>
      <p:sp>
        <p:nvSpPr>
          <p:cNvPr id="543" name="CustomShape 29"/>
          <p:cNvSpPr/>
          <p:nvPr/>
        </p:nvSpPr>
        <p:spPr>
          <a:xfrm>
            <a:off x="3899880" y="4017240"/>
            <a:ext cx="1353960" cy="886320"/>
          </a:xfrm>
          <a:prstGeom prst="roundRect">
            <a:avLst>
              <a:gd name="adj" fmla="val 16667"/>
            </a:avLst>
          </a:prstGeom>
          <a:solidFill>
            <a:srgbClr val="66cc66"/>
          </a:solidFill>
          <a:ln w="9360">
            <a:solidFill>
              <a:srgbClr val="000000"/>
            </a:solidFill>
            <a:round/>
          </a:ln>
        </p:spPr>
        <p:txBody>
          <a:bodyPr lIns="0" rIns="0" tIns="0" bIns="0" anchor="ctr"/>
          <a:p>
            <a:pPr algn="ctr">
              <a:lnSpc>
                <a:spcPct val="100000"/>
              </a:lnSpc>
            </a:pPr>
            <a:r>
              <a:rPr lang="en-US" sz="2400">
                <a:solidFill>
                  <a:srgbClr val="000000"/>
                </a:solidFill>
                <a:latin typeface="Verdana"/>
                <a:ea typeface="ＭＳ Ｐゴシック"/>
              </a:rPr>
              <a:t>NS</a:t>
            </a:r>
            <a:r>
              <a:rPr lang="en-US" sz="2400" baseline="-25000">
                <a:solidFill>
                  <a:srgbClr val="000000"/>
                </a:solidFill>
                <a:latin typeface="Verdana"/>
                <a:ea typeface="ＭＳ Ｐゴシック"/>
              </a:rPr>
              <a:t>3</a:t>
            </a:r>
            <a:endParaRPr/>
          </a:p>
        </p:txBody>
      </p:sp>
      <p:sp>
        <p:nvSpPr>
          <p:cNvPr id="544" name="CustomShape 30"/>
          <p:cNvSpPr/>
          <p:nvPr/>
        </p:nvSpPr>
        <p:spPr>
          <a:xfrm>
            <a:off x="357120" y="5164560"/>
            <a:ext cx="6094800" cy="63936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Highly critical application </a:t>
            </a:r>
            <a:r>
              <a:rPr lang="en-US" sz="2000">
                <a:solidFill>
                  <a:srgbClr val="08519c"/>
                </a:solidFill>
                <a:latin typeface="Lucida Calligraphy"/>
                <a:ea typeface="ＭＳ Ｐゴシック"/>
              </a:rPr>
              <a:t>A</a:t>
            </a:r>
            <a:r>
              <a:rPr lang="en-US" sz="2000" baseline="-25000">
                <a:solidFill>
                  <a:srgbClr val="08519c"/>
                </a:solidFill>
                <a:latin typeface="Calibri"/>
                <a:ea typeface="ＭＳ Ｐゴシック"/>
              </a:rPr>
              <a:t> 1</a:t>
            </a:r>
            <a:r>
              <a:rPr lang="en-US" sz="2000">
                <a:solidFill>
                  <a:srgbClr val="08519c"/>
                </a:solidFill>
                <a:latin typeface="Calibri"/>
                <a:ea typeface="ＭＳ Ｐゴシック"/>
              </a:rPr>
              <a:t>:</a:t>
            </a:r>
            <a:r>
              <a:rPr lang="en-US" sz="2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1600" baseline="-25000">
                <a:solidFill>
                  <a:srgbClr val="08519c"/>
                </a:solidFill>
                <a:latin typeface="Verdana"/>
                <a:ea typeface="ＭＳ Ｐゴシック"/>
              </a:rPr>
              <a:t>1</a:t>
            </a:r>
            <a:r>
              <a:rPr lang="en-US" sz="1600">
                <a:solidFill>
                  <a:srgbClr val="08519c"/>
                </a:solidFill>
                <a:latin typeface="Verdana"/>
                <a:ea typeface="ＭＳ Ｐゴシック"/>
              </a:rPr>
              <a:t>,</a:t>
            </a:r>
            <a:r>
              <a:rPr lang="en-US" sz="1600" baseline="-25000">
                <a:solidFill>
                  <a:srgbClr val="08519c"/>
                </a:solidFill>
                <a:latin typeface="Verdana"/>
                <a:ea typeface="ＭＳ Ｐゴシック"/>
              </a:rPr>
              <a:t> </a:t>
            </a:r>
            <a:r>
              <a:rPr lang="en-US" sz="2000">
                <a:solidFill>
                  <a:srgbClr val="08519c"/>
                </a:solidFill>
                <a:latin typeface="Times New Roman"/>
                <a:ea typeface="ＭＳ Ｐゴシック"/>
              </a:rPr>
              <a:t>τ</a:t>
            </a:r>
            <a:r>
              <a:rPr lang="en-US" sz="1600" baseline="-25000">
                <a:solidFill>
                  <a:srgbClr val="08519c"/>
                </a:solidFill>
                <a:latin typeface="Verdana"/>
                <a:ea typeface="ＭＳ Ｐゴシック"/>
              </a:rPr>
              <a:t>2 </a:t>
            </a:r>
            <a:r>
              <a:rPr lang="en-US" sz="2000">
                <a:solidFill>
                  <a:srgbClr val="08519c"/>
                </a:solidFill>
                <a:latin typeface="Calibri"/>
                <a:ea typeface="ＭＳ Ｐゴシック"/>
              </a:rPr>
              <a:t>and</a:t>
            </a:r>
            <a:r>
              <a:rPr lang="en-US" sz="2000" baseline="-25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2000" baseline="-25000">
                <a:solidFill>
                  <a:srgbClr val="08519c"/>
                </a:solidFill>
                <a:latin typeface="Times New Roman"/>
                <a:ea typeface="ＭＳ Ｐゴシック"/>
              </a:rPr>
              <a:t>3</a:t>
            </a:r>
            <a:endParaRPr/>
          </a:p>
          <a:p>
            <a:pPr lvl="1">
              <a:lnSpc>
                <a:spcPct val="100000"/>
              </a:lnSpc>
              <a:buFont typeface="Wingdings" charset="2"/>
              <a:buChar char=""/>
            </a:pPr>
            <a:r>
              <a:rPr lang="en-US" sz="2000">
                <a:solidFill>
                  <a:srgbClr val="08519c"/>
                </a:solidFill>
                <a:latin typeface="Times New Roman"/>
                <a:ea typeface="ＭＳ Ｐゴシック"/>
              </a:rPr>
              <a:t>τ</a:t>
            </a:r>
            <a:r>
              <a:rPr lang="en-US" sz="2000" baseline="-25000">
                <a:solidFill>
                  <a:srgbClr val="08519c"/>
                </a:solidFill>
                <a:latin typeface="Verdana"/>
                <a:ea typeface="ＭＳ Ｐゴシック"/>
              </a:rPr>
              <a:t>1 </a:t>
            </a:r>
            <a:r>
              <a:rPr lang="en-US">
                <a:solidFill>
                  <a:srgbClr val="08519c"/>
                </a:solidFill>
                <a:latin typeface="Calibri"/>
                <a:ea typeface="ＭＳ Ｐゴシック"/>
              </a:rPr>
              <a:t>sends message m</a:t>
            </a:r>
            <a:r>
              <a:rPr lang="en-US" baseline="-25000">
                <a:solidFill>
                  <a:srgbClr val="08519c"/>
                </a:solidFill>
                <a:latin typeface="Calibri"/>
                <a:ea typeface="ＭＳ Ｐゴシック"/>
              </a:rPr>
              <a:t>1</a:t>
            </a:r>
            <a:r>
              <a:rPr lang="en-US">
                <a:solidFill>
                  <a:srgbClr val="08519c"/>
                </a:solidFill>
                <a:latin typeface="Calibri"/>
                <a:ea typeface="ＭＳ Ｐゴシック"/>
              </a:rPr>
              <a:t> to</a:t>
            </a:r>
            <a:r>
              <a:rPr lang="en-US" baseline="-25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2000" baseline="-25000">
                <a:solidFill>
                  <a:srgbClr val="08519c"/>
                </a:solidFill>
                <a:latin typeface="Verdana"/>
                <a:ea typeface="ＭＳ Ｐゴシック"/>
              </a:rPr>
              <a:t>2 </a:t>
            </a:r>
            <a:r>
              <a:rPr lang="en-US">
                <a:solidFill>
                  <a:srgbClr val="08519c"/>
                </a:solidFill>
                <a:latin typeface="Calibri"/>
                <a:ea typeface="ＭＳ Ｐゴシック"/>
              </a:rPr>
              <a:t>and</a:t>
            </a:r>
            <a:r>
              <a:rPr lang="en-US" baseline="-25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2000" baseline="-25000">
                <a:solidFill>
                  <a:srgbClr val="08519c"/>
                </a:solidFill>
                <a:latin typeface="Times New Roman"/>
                <a:ea typeface="ＭＳ Ｐゴシック"/>
              </a:rPr>
              <a:t>3</a:t>
            </a:r>
            <a:endParaRPr/>
          </a:p>
          <a:p>
            <a:pPr>
              <a:lnSpc>
                <a:spcPct val="100000"/>
              </a:lnSpc>
              <a:buFont typeface="Wingdings" charset="2"/>
              <a:buChar char=""/>
            </a:pPr>
            <a:r>
              <a:rPr lang="en-US" sz="2000">
                <a:solidFill>
                  <a:srgbClr val="08519c"/>
                </a:solidFill>
                <a:latin typeface="Calibri"/>
                <a:ea typeface="ＭＳ Ｐゴシック"/>
              </a:rPr>
              <a:t>Non-critical application </a:t>
            </a:r>
            <a:r>
              <a:rPr lang="en-US" sz="2000">
                <a:solidFill>
                  <a:srgbClr val="08519c"/>
                </a:solidFill>
                <a:latin typeface="Lucida Calligraphy"/>
                <a:ea typeface="ＭＳ Ｐゴシック"/>
              </a:rPr>
              <a:t>A</a:t>
            </a:r>
            <a:r>
              <a:rPr lang="en-US" sz="2000" baseline="-25000">
                <a:solidFill>
                  <a:srgbClr val="08519c"/>
                </a:solidFill>
                <a:latin typeface="Calibri"/>
                <a:ea typeface="ＭＳ Ｐゴシック"/>
              </a:rPr>
              <a:t> 2</a:t>
            </a:r>
            <a:r>
              <a:rPr lang="en-US" sz="2000">
                <a:solidFill>
                  <a:srgbClr val="08519c"/>
                </a:solidFill>
                <a:latin typeface="Calibri"/>
                <a:ea typeface="ＭＳ Ｐゴシック"/>
              </a:rPr>
              <a:t>:</a:t>
            </a:r>
            <a:r>
              <a:rPr lang="en-US" sz="2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1600" baseline="-25000">
                <a:solidFill>
                  <a:srgbClr val="08519c"/>
                </a:solidFill>
                <a:latin typeface="Verdana"/>
                <a:ea typeface="ＭＳ Ｐゴシック"/>
              </a:rPr>
              <a:t>4 </a:t>
            </a:r>
            <a:r>
              <a:rPr lang="en-US" sz="2000">
                <a:solidFill>
                  <a:srgbClr val="08519c"/>
                </a:solidFill>
                <a:latin typeface="Calibri"/>
                <a:ea typeface="ＭＳ Ｐゴシック"/>
              </a:rPr>
              <a:t>and</a:t>
            </a:r>
            <a:r>
              <a:rPr lang="en-US" sz="2000" baseline="-25000">
                <a:solidFill>
                  <a:srgbClr val="08519c"/>
                </a:solidFill>
                <a:latin typeface="Calibri"/>
                <a:ea typeface="ＭＳ Ｐゴシック"/>
              </a:rPr>
              <a:t> </a:t>
            </a:r>
            <a:r>
              <a:rPr lang="en-US" sz="2000">
                <a:solidFill>
                  <a:srgbClr val="08519c"/>
                </a:solidFill>
                <a:latin typeface="Times New Roman"/>
                <a:ea typeface="ＭＳ Ｐゴシック"/>
              </a:rPr>
              <a:t>τ</a:t>
            </a:r>
            <a:r>
              <a:rPr lang="en-US" sz="2000" baseline="-25000">
                <a:solidFill>
                  <a:srgbClr val="08519c"/>
                </a:solidFill>
                <a:latin typeface="Times New Roman"/>
                <a:ea typeface="ＭＳ Ｐゴシック"/>
              </a:rPr>
              <a:t>5</a:t>
            </a:r>
            <a:endParaRPr/>
          </a:p>
          <a:p>
            <a:pPr lvl="1">
              <a:lnSpc>
                <a:spcPct val="100000"/>
              </a:lnSpc>
              <a:buFont typeface="Wingdings" charset="2"/>
              <a:buChar char=""/>
            </a:pPr>
            <a:r>
              <a:rPr lang="en-US" sz="2000">
                <a:solidFill>
                  <a:srgbClr val="08519c"/>
                </a:solidFill>
                <a:latin typeface="Times New Roman"/>
                <a:ea typeface="ＭＳ Ｐゴシック"/>
              </a:rPr>
              <a:t>τ</a:t>
            </a:r>
            <a:r>
              <a:rPr lang="en-US" sz="2000" baseline="-25000">
                <a:solidFill>
                  <a:srgbClr val="08519c"/>
                </a:solidFill>
                <a:latin typeface="Verdana"/>
                <a:ea typeface="ＭＳ Ｐゴシック"/>
              </a:rPr>
              <a:t>4 </a:t>
            </a:r>
            <a:r>
              <a:rPr lang="en-US" sz="2000">
                <a:solidFill>
                  <a:srgbClr val="08519c"/>
                </a:solidFill>
                <a:latin typeface="Calibri"/>
                <a:ea typeface="ＭＳ Ｐゴシック"/>
              </a:rPr>
              <a:t>sends message m</a:t>
            </a:r>
            <a:r>
              <a:rPr lang="en-US" sz="2000" baseline="-25000">
                <a:solidFill>
                  <a:srgbClr val="08519c"/>
                </a:solidFill>
                <a:latin typeface="Calibri"/>
                <a:ea typeface="ＭＳ Ｐゴシック"/>
              </a:rPr>
              <a:t>2</a:t>
            </a:r>
            <a:r>
              <a:rPr lang="en-US" sz="2000">
                <a:solidFill>
                  <a:srgbClr val="08519c"/>
                </a:solidFill>
                <a:latin typeface="Calibri"/>
                <a:ea typeface="ＭＳ Ｐゴシック"/>
              </a:rPr>
              <a:t> to </a:t>
            </a:r>
            <a:r>
              <a:rPr lang="en-US" sz="2000">
                <a:solidFill>
                  <a:srgbClr val="08519c"/>
                </a:solidFill>
                <a:latin typeface="Times New Roman"/>
                <a:ea typeface="ＭＳ Ｐゴシック"/>
              </a:rPr>
              <a:t>τ</a:t>
            </a:r>
            <a:r>
              <a:rPr lang="en-US" sz="2000" baseline="-25000">
                <a:solidFill>
                  <a:srgbClr val="08519c"/>
                </a:solidFill>
                <a:latin typeface="Times New Roman"/>
                <a:ea typeface="ＭＳ Ｐゴシック"/>
              </a:rPr>
              <a:t>5</a:t>
            </a:r>
            <a:endParaRPr/>
          </a:p>
          <a:p>
            <a:pPr>
              <a:lnSpc>
                <a:spcPct val="100000"/>
              </a:lnSpc>
            </a:pPr>
            <a:endParaRPr/>
          </a:p>
        </p:txBody>
      </p:sp>
      <p:sp>
        <p:nvSpPr>
          <p:cNvPr id="545" name="CustomShape 31"/>
          <p:cNvSpPr/>
          <p:nvPr/>
        </p:nvSpPr>
        <p:spPr>
          <a:xfrm rot="20139600">
            <a:off x="2657520" y="2966400"/>
            <a:ext cx="3592080" cy="639000"/>
          </a:xfrm>
          <a:prstGeom prst="rect">
            <a:avLst/>
          </a:prstGeom>
          <a:solidFill>
            <a:srgbClr val="e75c00"/>
          </a:solidFill>
          <a:ln w="25560">
            <a:solidFill>
              <a:srgbClr val="aa4400"/>
            </a:solidFill>
            <a:round/>
          </a:ln>
        </p:spPr>
        <p:txBody>
          <a:bodyPr lIns="90000" rIns="90000" tIns="45000" bIns="45000"/>
          <a:p>
            <a:pPr algn="ctr">
              <a:lnSpc>
                <a:spcPct val="100000"/>
              </a:lnSpc>
            </a:pPr>
            <a:r>
              <a:rPr lang="en-US">
                <a:solidFill>
                  <a:srgbClr val="ffffff"/>
                </a:solidFill>
                <a:latin typeface="Calibri"/>
              </a:rPr>
              <a:t>Problem: optimize </a:t>
            </a:r>
            <a:r>
              <a:rPr lang="en-US">
                <a:solidFill>
                  <a:srgbClr val="ffffff"/>
                </a:solidFill>
                <a:latin typeface="Calibri"/>
              </a:rPr>
              <a:t>
</a:t>
            </a:r>
            <a:r>
              <a:rPr lang="en-US">
                <a:solidFill>
                  <a:srgbClr val="ffffff"/>
                </a:solidFill>
                <a:latin typeface="Calibri"/>
              </a:rPr>
              <a:t>virtual link routing</a:t>
            </a:r>
            <a:endParaRPr/>
          </a:p>
        </p:txBody>
      </p:sp>
    </p:spTree>
  </p:cSld>
  <p:timing>
    <p:tnLst>
      <p:par>
        <p:cTn id="357" dur="indefinite" restart="never" nodeType="tmRoot">
          <p:childTnLst>
            <p:seq>
              <p:cTn id="358" dur="indefinite" nodeType="mainSeq">
                <p:childTnLst>
                  <p:par>
                    <p:cTn id="359" fill="hold">
                      <p:stCondLst>
                        <p:cond delay="indefinite"/>
                      </p:stCondLst>
                      <p:childTnLst>
                        <p:par>
                          <p:cTn id="360" fill="hold">
                            <p:stCondLst>
                              <p:cond delay="0"/>
                            </p:stCondLst>
                            <p:childTnLst>
                              <p:par>
                                <p:cTn id="361" nodeType="clickEffect" fill="hold" presetClass="entr" presetID="1">
                                  <p:stCondLst>
                                    <p:cond delay="0"/>
                                  </p:stCondLst>
                                  <p:childTnLst>
                                    <p:set>
                                      <p:cBhvr>
                                        <p:cTn id="362"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6"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TTEthernet</a:t>
            </a:r>
            <a:endParaRPr/>
          </a:p>
        </p:txBody>
      </p:sp>
      <p:sp>
        <p:nvSpPr>
          <p:cNvPr id="547" name="TextShape 2"/>
          <p:cNvSpPr txBox="1"/>
          <p:nvPr/>
        </p:nvSpPr>
        <p:spPr>
          <a:xfrm>
            <a:off x="358920" y="1417680"/>
            <a:ext cx="8424360" cy="128700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ARINC 664p7 compliant</a:t>
            </a:r>
            <a:endParaRPr/>
          </a:p>
          <a:p>
            <a:pPr>
              <a:lnSpc>
                <a:spcPct val="100000"/>
              </a:lnSpc>
              <a:buFont typeface="Wingdings" charset="2"/>
              <a:buChar char=""/>
            </a:pPr>
            <a:r>
              <a:rPr lang="en-US" sz="2400">
                <a:solidFill>
                  <a:srgbClr val="08519c"/>
                </a:solidFill>
                <a:latin typeface="Calibri"/>
                <a:ea typeface="ＭＳ Ｐゴシック"/>
              </a:rPr>
              <a:t>Traffic classes:</a:t>
            </a:r>
            <a:endParaRPr/>
          </a:p>
          <a:p>
            <a:pPr lvl="1">
              <a:lnSpc>
                <a:spcPct val="100000"/>
              </a:lnSpc>
              <a:buFont typeface="Wingdings" charset="2"/>
              <a:buChar char=""/>
            </a:pPr>
            <a:r>
              <a:rPr lang="en-US" sz="2400">
                <a:solidFill>
                  <a:srgbClr val="08519c"/>
                </a:solidFill>
                <a:latin typeface="Calibri"/>
                <a:ea typeface="ＭＳ Ｐゴシック"/>
              </a:rPr>
              <a:t>synchronized communication</a:t>
            </a:r>
            <a:endParaRPr/>
          </a:p>
          <a:p>
            <a:pPr lvl="2">
              <a:lnSpc>
                <a:spcPct val="100000"/>
              </a:lnSpc>
              <a:buFont typeface="Wingdings" charset="2"/>
              <a:buChar char=""/>
            </a:pPr>
            <a:r>
              <a:rPr lang="en-US" sz="2200">
                <a:solidFill>
                  <a:srgbClr val="08519c"/>
                </a:solidFill>
                <a:latin typeface="Calibri"/>
                <a:ea typeface="ＭＳ Ｐゴシック"/>
              </a:rPr>
              <a:t>Time Triggered (TT)</a:t>
            </a:r>
            <a:endParaRPr/>
          </a:p>
          <a:p>
            <a:pPr lvl="1">
              <a:lnSpc>
                <a:spcPct val="100000"/>
              </a:lnSpc>
              <a:buFont typeface="Wingdings" charset="2"/>
              <a:buChar char=""/>
            </a:pPr>
            <a:r>
              <a:rPr lang="en-US" sz="2400">
                <a:solidFill>
                  <a:srgbClr val="08519c"/>
                </a:solidFill>
                <a:latin typeface="Calibri"/>
                <a:ea typeface="ＭＳ Ｐゴシック"/>
              </a:rPr>
              <a:t>unsynchronized communication</a:t>
            </a:r>
            <a:endParaRPr/>
          </a:p>
          <a:p>
            <a:pPr lvl="2">
              <a:lnSpc>
                <a:spcPct val="100000"/>
              </a:lnSpc>
              <a:buFont typeface="Wingdings" charset="2"/>
              <a:buChar char=""/>
            </a:pPr>
            <a:r>
              <a:rPr lang="en-US" sz="2200">
                <a:solidFill>
                  <a:srgbClr val="08519c"/>
                </a:solidFill>
                <a:latin typeface="Calibri"/>
                <a:ea typeface="ＭＳ Ｐゴシック"/>
              </a:rPr>
              <a:t>Rate Constrained (RC) – ARINC 664p7 traffic class</a:t>
            </a:r>
            <a:endParaRPr/>
          </a:p>
          <a:p>
            <a:pPr lvl="2">
              <a:lnSpc>
                <a:spcPct val="100000"/>
              </a:lnSpc>
              <a:buFont typeface="Wingdings" charset="2"/>
              <a:buChar char=""/>
            </a:pPr>
            <a:r>
              <a:rPr lang="en-US" sz="2200">
                <a:solidFill>
                  <a:srgbClr val="08519c"/>
                </a:solidFill>
                <a:latin typeface="Calibri"/>
                <a:ea typeface="ＭＳ Ｐゴシック"/>
              </a:rPr>
              <a:t>Best Effort (BE) – no timing guarantees</a:t>
            </a:r>
            <a:endParaRPr/>
          </a:p>
          <a:p>
            <a:pPr>
              <a:lnSpc>
                <a:spcPct val="100000"/>
              </a:lnSpc>
            </a:pPr>
            <a:endParaRPr/>
          </a:p>
          <a:p>
            <a:pPr>
              <a:lnSpc>
                <a:spcPct val="100000"/>
              </a:lnSpc>
              <a:buFont typeface="Wingdings" charset="2"/>
              <a:buChar char=""/>
            </a:pPr>
            <a:r>
              <a:rPr lang="en-US" sz="2400">
                <a:solidFill>
                  <a:srgbClr val="08519c"/>
                </a:solidFill>
                <a:latin typeface="Calibri"/>
                <a:ea typeface="ＭＳ Ｐゴシック"/>
              </a:rPr>
              <a:t>Standardized as SAE AS 6802</a:t>
            </a:r>
            <a:endParaRPr/>
          </a:p>
          <a:p>
            <a:pPr>
              <a:lnSpc>
                <a:spcPct val="100000"/>
              </a:lnSpc>
              <a:buFont typeface="Wingdings" charset="2"/>
              <a:buChar char=""/>
            </a:pPr>
            <a:r>
              <a:rPr lang="en-US" sz="2400">
                <a:solidFill>
                  <a:srgbClr val="08519c"/>
                </a:solidFill>
                <a:latin typeface="Calibri"/>
                <a:ea typeface="ＭＳ Ｐゴシック"/>
              </a:rPr>
              <a:t>Marketed by TTTech Computertechnik AG</a:t>
            </a:r>
            <a:endParaRPr/>
          </a:p>
          <a:p>
            <a:pPr>
              <a:lnSpc>
                <a:spcPct val="100000"/>
              </a:lnSpc>
              <a:buFont typeface="Wingdings" charset="2"/>
              <a:buChar char=""/>
            </a:pPr>
            <a:r>
              <a:rPr lang="en-US" sz="2400">
                <a:solidFill>
                  <a:srgbClr val="08519c"/>
                </a:solidFill>
                <a:latin typeface="Calibri"/>
                <a:ea typeface="ＭＳ Ｐゴシック"/>
              </a:rPr>
              <a:t>Implemented by Honeywell on the NASA Orion Constellation</a:t>
            </a:r>
            <a:endParaRPr/>
          </a:p>
          <a:p>
            <a:endParaRPr/>
          </a:p>
          <a:p>
            <a:pPr>
              <a:lnSpc>
                <a:spcPct val="100000"/>
              </a:lnSpc>
            </a:pPr>
            <a:endParaRPr/>
          </a:p>
          <a:p>
            <a:pPr>
              <a:lnSpc>
                <a:spcPct val="100000"/>
              </a:lnSpc>
            </a:pP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8" name="CustomShape 1"/>
          <p:cNvSpPr/>
          <p:nvPr/>
        </p:nvSpPr>
        <p:spPr>
          <a:xfrm>
            <a:off x="1963440" y="2151720"/>
            <a:ext cx="149400" cy="147240"/>
          </a:xfrm>
          <a:prstGeom prst="ellipse">
            <a:avLst/>
          </a:prstGeom>
          <a:solidFill>
            <a:srgbClr val="003366"/>
          </a:solidFill>
          <a:ln w="19080">
            <a:solidFill>
              <a:srgbClr val="003366"/>
            </a:solidFill>
            <a:round/>
          </a:ln>
        </p:spPr>
        <p:txBody>
          <a:bodyPr lIns="0" rIns="0" tIns="12240" bIns="0" anchor="ctr" anchorCtr="1"/>
          <a:p>
            <a:pPr algn="ctr">
              <a:lnSpc>
                <a:spcPct val="100000"/>
              </a:lnSpc>
            </a:pPr>
            <a:r>
              <a:rPr b="1" lang="en-US" sz="900">
                <a:solidFill>
                  <a:srgbClr val="ffffff"/>
                </a:solidFill>
                <a:latin typeface="Times New Roman"/>
                <a:ea typeface="Lucida Sans Unicode"/>
              </a:rPr>
              <a:t>b</a:t>
            </a:r>
            <a:endParaRPr/>
          </a:p>
        </p:txBody>
      </p:sp>
      <p:sp>
        <p:nvSpPr>
          <p:cNvPr id="549" name="CustomShape 2"/>
          <p:cNvSpPr/>
          <p:nvPr/>
        </p:nvSpPr>
        <p:spPr>
          <a:xfrm>
            <a:off x="314640" y="1240920"/>
            <a:ext cx="2797560" cy="1871640"/>
          </a:xfrm>
          <a:prstGeom prst="roundRect">
            <a:avLst>
              <a:gd name="adj" fmla="val 4495"/>
            </a:avLst>
          </a:prstGeom>
          <a:solidFill>
            <a:srgbClr val="ffffff"/>
          </a:solidFill>
          <a:ln w="18000">
            <a:solidFill>
              <a:srgbClr val="252525"/>
            </a:solidFill>
            <a:round/>
          </a:ln>
        </p:spPr>
      </p:sp>
      <p:sp>
        <p:nvSpPr>
          <p:cNvPr id="550" name="CustomShape 3"/>
          <p:cNvSpPr/>
          <p:nvPr/>
        </p:nvSpPr>
        <p:spPr>
          <a:xfrm>
            <a:off x="464400" y="1487520"/>
            <a:ext cx="699120" cy="270360"/>
          </a:xfrm>
          <a:prstGeom prst="rect">
            <a:avLst/>
          </a:prstGeom>
          <a:noFill/>
          <a:ln w="9360">
            <a:noFill/>
          </a:ln>
        </p:spPr>
        <p:txBody>
          <a:bodyPr lIns="90000" rIns="90000" tIns="60840" bIns="45000" anchor="ctr"/>
          <a:p>
            <a:pPr algn="ctr">
              <a:lnSpc>
                <a:spcPct val="100000"/>
              </a:lnSpc>
            </a:pPr>
            <a:r>
              <a:rPr lang="en-US" sz="1200">
                <a:solidFill>
                  <a:srgbClr val="000000"/>
                </a:solidFill>
                <a:latin typeface="Times New Roman"/>
                <a:ea typeface="Lucida Sans Unicode"/>
              </a:rPr>
              <a:t>CPU</a:t>
            </a:r>
            <a:endParaRPr/>
          </a:p>
        </p:txBody>
      </p:sp>
      <p:sp>
        <p:nvSpPr>
          <p:cNvPr id="551" name="CustomShape 4"/>
          <p:cNvSpPr/>
          <p:nvPr/>
        </p:nvSpPr>
        <p:spPr>
          <a:xfrm>
            <a:off x="464400" y="1511280"/>
            <a:ext cx="699120" cy="1527480"/>
          </a:xfrm>
          <a:prstGeom prst="roundRect">
            <a:avLst>
              <a:gd name="adj" fmla="val 14051"/>
            </a:avLst>
          </a:prstGeom>
          <a:noFill/>
          <a:ln w="18000">
            <a:solidFill>
              <a:srgbClr val="252525"/>
            </a:solidFill>
            <a:round/>
          </a:ln>
        </p:spPr>
      </p:sp>
      <p:sp>
        <p:nvSpPr>
          <p:cNvPr id="552" name="CustomShape 5"/>
          <p:cNvSpPr/>
          <p:nvPr/>
        </p:nvSpPr>
        <p:spPr>
          <a:xfrm>
            <a:off x="464400" y="1708920"/>
            <a:ext cx="698040" cy="441720"/>
          </a:xfrm>
          <a:prstGeom prst="roundRect">
            <a:avLst>
              <a:gd name="adj" fmla="val 0"/>
            </a:avLst>
          </a:prstGeom>
          <a:solidFill>
            <a:srgbClr val="ffffff"/>
          </a:solidFill>
          <a:ln w="18000">
            <a:solidFill>
              <a:srgbClr val="252525"/>
            </a:solidFill>
            <a:round/>
          </a:ln>
        </p:spPr>
        <p:txBody>
          <a:bodyPr wrap="none" lIns="7200" rIns="0" tIns="18720" bIns="0"/>
          <a:p>
            <a:pPr>
              <a:lnSpc>
                <a:spcPct val="95000"/>
              </a:lnSpc>
            </a:pPr>
            <a:r>
              <a:rPr lang="en-US">
                <a:solidFill>
                  <a:srgbClr val="000000"/>
                </a:solidFill>
                <a:latin typeface="Chancellor"/>
                <a:ea typeface="Lucida Sans Unicode"/>
              </a:rPr>
              <a:t> </a:t>
            </a:r>
            <a:r>
              <a:rPr lang="en-US" sz="1200">
                <a:solidFill>
                  <a:srgbClr val="000000"/>
                </a:solidFill>
                <a:latin typeface="Chancellor"/>
                <a:ea typeface="Lucida Sans Unicode"/>
              </a:rPr>
              <a:t>P</a:t>
            </a:r>
            <a:r>
              <a:rPr lang="en-US" sz="1200" baseline="-33000">
                <a:solidFill>
                  <a:srgbClr val="000000"/>
                </a:solidFill>
                <a:latin typeface="Times New Roman"/>
                <a:ea typeface="Lucida Sans Unicode"/>
              </a:rPr>
              <a:t>1,1</a:t>
            </a:r>
            <a:endParaRPr/>
          </a:p>
        </p:txBody>
      </p:sp>
      <p:sp>
        <p:nvSpPr>
          <p:cNvPr id="553" name="CustomShape 6"/>
          <p:cNvSpPr/>
          <p:nvPr/>
        </p:nvSpPr>
        <p:spPr>
          <a:xfrm>
            <a:off x="780480" y="1856880"/>
            <a:ext cx="203400" cy="198360"/>
          </a:xfrm>
          <a:prstGeom prst="ellipse">
            <a:avLst/>
          </a:prstGeom>
          <a:solidFill>
            <a:srgbClr val="006d2c"/>
          </a:solidFill>
          <a:ln w="9360">
            <a:solidFill>
              <a:srgbClr val="000000"/>
            </a:solidFill>
            <a:round/>
          </a:ln>
        </p:spPr>
        <p:txBody>
          <a:bodyPr wrap="none" lIns="0" rIns="0" tIns="0" bIns="0" anchor="b"/>
          <a:p>
            <a:pPr algn="ctr">
              <a:lnSpc>
                <a:spcPct val="100000"/>
              </a:lnSpc>
            </a:pPr>
            <a:r>
              <a:rPr lang="en-US" sz="1200">
                <a:solidFill>
                  <a:srgbClr val="ffffff"/>
                </a:solidFill>
                <a:latin typeface="Times New Roman"/>
                <a:ea typeface="Times New Roman"/>
              </a:rPr>
              <a:t>τ</a:t>
            </a:r>
            <a:r>
              <a:rPr lang="en-US" sz="1200" baseline="-33000">
                <a:solidFill>
                  <a:srgbClr val="ffffff"/>
                </a:solidFill>
                <a:latin typeface="Times New Roman"/>
                <a:ea typeface="Times New Roman"/>
              </a:rPr>
              <a:t>1</a:t>
            </a:r>
            <a:endParaRPr/>
          </a:p>
        </p:txBody>
      </p:sp>
      <p:sp>
        <p:nvSpPr>
          <p:cNvPr id="554" name="CustomShape 7"/>
          <p:cNvSpPr/>
          <p:nvPr/>
        </p:nvSpPr>
        <p:spPr>
          <a:xfrm>
            <a:off x="464400" y="2152440"/>
            <a:ext cx="698040" cy="441720"/>
          </a:xfrm>
          <a:prstGeom prst="roundRect">
            <a:avLst>
              <a:gd name="adj" fmla="val 0"/>
            </a:avLst>
          </a:prstGeom>
          <a:solidFill>
            <a:srgbClr val="ffffff"/>
          </a:solidFill>
          <a:ln w="18000">
            <a:solidFill>
              <a:srgbClr val="252525"/>
            </a:solidFill>
            <a:round/>
          </a:ln>
        </p:spPr>
        <p:txBody>
          <a:bodyPr wrap="none" lIns="7200" rIns="0" tIns="18720" bIns="0"/>
          <a:p>
            <a:pPr>
              <a:lnSpc>
                <a:spcPct val="95000"/>
              </a:lnSpc>
            </a:pPr>
            <a:r>
              <a:rPr lang="en-US">
                <a:solidFill>
                  <a:srgbClr val="000000"/>
                </a:solidFill>
                <a:latin typeface="Chancellor"/>
                <a:ea typeface="Chancellor"/>
              </a:rPr>
              <a:t> </a:t>
            </a:r>
            <a:r>
              <a:rPr lang="en-US" sz="1200">
                <a:solidFill>
                  <a:srgbClr val="000000"/>
                </a:solidFill>
                <a:latin typeface="Chancellor"/>
                <a:ea typeface="Chancellor"/>
              </a:rPr>
              <a:t>P</a:t>
            </a:r>
            <a:r>
              <a:rPr lang="en-US" sz="1200" baseline="-33000">
                <a:solidFill>
                  <a:srgbClr val="000000"/>
                </a:solidFill>
                <a:latin typeface="Times New Roman"/>
                <a:ea typeface="Times New Roman"/>
              </a:rPr>
              <a:t>1,2</a:t>
            </a:r>
            <a:endParaRPr/>
          </a:p>
        </p:txBody>
      </p:sp>
      <p:sp>
        <p:nvSpPr>
          <p:cNvPr id="555" name="CustomShape 8"/>
          <p:cNvSpPr/>
          <p:nvPr/>
        </p:nvSpPr>
        <p:spPr>
          <a:xfrm>
            <a:off x="786960" y="2319840"/>
            <a:ext cx="198000" cy="197280"/>
          </a:xfrm>
          <a:prstGeom prst="ellipse">
            <a:avLst/>
          </a:prstGeom>
          <a:solidFill>
            <a:srgbClr val="003366"/>
          </a:solidFill>
          <a:ln w="9360">
            <a:solidFill>
              <a:srgbClr val="000000"/>
            </a:solidFill>
            <a:round/>
          </a:ln>
        </p:spPr>
        <p:txBody>
          <a:bodyPr wrap="none" lIns="0" rIns="0" tIns="17640" bIns="0" anchor="b"/>
          <a:p>
            <a:pPr algn="ctr">
              <a:lnSpc>
                <a:spcPct val="100000"/>
              </a:lnSpc>
            </a:pPr>
            <a:r>
              <a:rPr lang="en-US" sz="1200">
                <a:solidFill>
                  <a:srgbClr val="ffffff"/>
                </a:solidFill>
                <a:latin typeface="Times New Roman"/>
                <a:ea typeface="Times New Roman"/>
              </a:rPr>
              <a:t>τ</a:t>
            </a:r>
            <a:r>
              <a:rPr lang="en-US" sz="1200" baseline="-33000">
                <a:solidFill>
                  <a:srgbClr val="ffffff"/>
                </a:solidFill>
                <a:latin typeface="Times New Roman"/>
                <a:ea typeface="Times New Roman"/>
              </a:rPr>
              <a:t>2</a:t>
            </a:r>
            <a:endParaRPr/>
          </a:p>
        </p:txBody>
      </p:sp>
      <p:sp>
        <p:nvSpPr>
          <p:cNvPr id="556" name="CustomShape 9"/>
          <p:cNvSpPr/>
          <p:nvPr/>
        </p:nvSpPr>
        <p:spPr>
          <a:xfrm>
            <a:off x="1788480" y="2472840"/>
            <a:ext cx="98640" cy="146160"/>
          </a:xfrm>
          <a:prstGeom prst="roundRect">
            <a:avLst>
              <a:gd name="adj" fmla="val 1111"/>
            </a:avLst>
          </a:prstGeom>
          <a:solidFill>
            <a:srgbClr val="cccccc"/>
          </a:solidFill>
          <a:ln w="9000">
            <a:solidFill>
              <a:srgbClr val="252525"/>
            </a:solidFill>
            <a:round/>
          </a:ln>
        </p:spPr>
      </p:sp>
      <p:sp>
        <p:nvSpPr>
          <p:cNvPr id="557" name="CustomShape 10"/>
          <p:cNvSpPr/>
          <p:nvPr/>
        </p:nvSpPr>
        <p:spPr>
          <a:xfrm>
            <a:off x="1418400" y="2491560"/>
            <a:ext cx="2739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2,Tx</a:t>
            </a:r>
            <a:endParaRPr/>
          </a:p>
        </p:txBody>
      </p:sp>
      <p:sp>
        <p:nvSpPr>
          <p:cNvPr id="558" name="CustomShape 11"/>
          <p:cNvSpPr/>
          <p:nvPr/>
        </p:nvSpPr>
        <p:spPr>
          <a:xfrm>
            <a:off x="1418400" y="2244600"/>
            <a:ext cx="2739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1,Tx</a:t>
            </a:r>
            <a:endParaRPr/>
          </a:p>
        </p:txBody>
      </p:sp>
      <p:sp>
        <p:nvSpPr>
          <p:cNvPr id="559" name="CustomShape 12"/>
          <p:cNvSpPr/>
          <p:nvPr/>
        </p:nvSpPr>
        <p:spPr>
          <a:xfrm>
            <a:off x="1788480" y="2226240"/>
            <a:ext cx="98640" cy="146160"/>
          </a:xfrm>
          <a:prstGeom prst="roundRect">
            <a:avLst>
              <a:gd name="adj" fmla="val 1111"/>
            </a:avLst>
          </a:prstGeom>
          <a:solidFill>
            <a:srgbClr val="cccccc"/>
          </a:solidFill>
          <a:ln w="9000">
            <a:solidFill>
              <a:srgbClr val="252525"/>
            </a:solidFill>
            <a:round/>
          </a:ln>
        </p:spPr>
      </p:sp>
      <p:sp>
        <p:nvSpPr>
          <p:cNvPr id="560" name="CustomShape 13"/>
          <p:cNvSpPr/>
          <p:nvPr/>
        </p:nvSpPr>
        <p:spPr>
          <a:xfrm>
            <a:off x="2712600" y="2226240"/>
            <a:ext cx="299160" cy="196200"/>
          </a:xfrm>
          <a:prstGeom prst="ellipse">
            <a:avLst/>
          </a:prstGeom>
          <a:solidFill>
            <a:srgbClr val="ffffff"/>
          </a:solidFill>
          <a:ln w="9000">
            <a:solidFill>
              <a:srgbClr val="252525"/>
            </a:solidFill>
            <a:round/>
          </a:ln>
        </p:spPr>
        <p:txBody>
          <a:bodyPr wrap="none" lIns="4320" rIns="4320" tIns="0" bIns="0"/>
          <a:p>
            <a:pPr algn="r">
              <a:lnSpc>
                <a:spcPct val="100000"/>
              </a:lnSpc>
            </a:pPr>
            <a:r>
              <a:rPr lang="en-US" sz="900">
                <a:solidFill>
                  <a:srgbClr val="000000"/>
                </a:solidFill>
                <a:latin typeface="Times New Roman"/>
                <a:ea typeface="Times New Roman"/>
              </a:rPr>
              <a:t>TT</a:t>
            </a:r>
            <a:r>
              <a:rPr lang="en-US" sz="900" baseline="-33000">
                <a:solidFill>
                  <a:srgbClr val="000000"/>
                </a:solidFill>
                <a:latin typeface="Times New Roman"/>
                <a:ea typeface="Times New Roman"/>
              </a:rPr>
              <a:t>S</a:t>
            </a:r>
            <a:endParaRPr/>
          </a:p>
        </p:txBody>
      </p:sp>
      <p:sp>
        <p:nvSpPr>
          <p:cNvPr id="561" name="CustomShape 14"/>
          <p:cNvSpPr/>
          <p:nvPr/>
        </p:nvSpPr>
        <p:spPr>
          <a:xfrm>
            <a:off x="464400" y="2595600"/>
            <a:ext cx="699120" cy="442800"/>
          </a:xfrm>
          <a:prstGeom prst="roundRect">
            <a:avLst>
              <a:gd name="adj" fmla="val 4718"/>
            </a:avLst>
          </a:prstGeom>
          <a:solidFill>
            <a:srgbClr val="ffffff"/>
          </a:solidFill>
          <a:ln w="18000">
            <a:solidFill>
              <a:srgbClr val="252525"/>
            </a:solidFill>
            <a:round/>
          </a:ln>
        </p:spPr>
        <p:txBody>
          <a:bodyPr wrap="none" lIns="7200" rIns="0" tIns="18720" bIns="0"/>
          <a:p>
            <a:pPr>
              <a:lnSpc>
                <a:spcPct val="95000"/>
              </a:lnSpc>
            </a:pPr>
            <a:r>
              <a:rPr lang="en-US" sz="1200">
                <a:solidFill>
                  <a:srgbClr val="000000"/>
                </a:solidFill>
                <a:latin typeface="Chancellor"/>
                <a:ea typeface="Chancellor"/>
              </a:rPr>
              <a:t> </a:t>
            </a:r>
            <a:r>
              <a:rPr lang="en-US" sz="1200">
                <a:solidFill>
                  <a:srgbClr val="000000"/>
                </a:solidFill>
                <a:latin typeface="Chancellor"/>
                <a:ea typeface="Chancellor"/>
              </a:rPr>
              <a:t>P</a:t>
            </a:r>
            <a:r>
              <a:rPr lang="en-US" sz="1200" baseline="-33000">
                <a:solidFill>
                  <a:srgbClr val="000000"/>
                </a:solidFill>
                <a:latin typeface="Times New Roman"/>
                <a:ea typeface="Times New Roman"/>
              </a:rPr>
              <a:t>1,3</a:t>
            </a:r>
            <a:endParaRPr/>
          </a:p>
        </p:txBody>
      </p:sp>
      <p:sp>
        <p:nvSpPr>
          <p:cNvPr id="562" name="CustomShape 15"/>
          <p:cNvSpPr/>
          <p:nvPr/>
        </p:nvSpPr>
        <p:spPr>
          <a:xfrm>
            <a:off x="3112560" y="2201400"/>
            <a:ext cx="224280" cy="221400"/>
          </a:xfrm>
          <a:prstGeom prst="roundRect">
            <a:avLst>
              <a:gd name="adj" fmla="val 486"/>
            </a:avLst>
          </a:prstGeom>
          <a:solidFill>
            <a:srgbClr val="ffffff"/>
          </a:solidFill>
          <a:ln w="9360">
            <a:solidFill>
              <a:srgbClr val="000000"/>
            </a:solidFill>
            <a:round/>
          </a:ln>
        </p:spPr>
      </p:sp>
      <p:sp>
        <p:nvSpPr>
          <p:cNvPr id="563" name="CustomShape 16"/>
          <p:cNvSpPr/>
          <p:nvPr/>
        </p:nvSpPr>
        <p:spPr>
          <a:xfrm>
            <a:off x="989640" y="2300040"/>
            <a:ext cx="824760" cy="221400"/>
          </a:xfrm>
          <a:prstGeom prst="rect">
            <a:avLst/>
          </a:prstGeom>
          <a:noFill/>
          <a:ln w="9000">
            <a:solidFill>
              <a:srgbClr val="252525"/>
            </a:solidFill>
            <a:round/>
            <a:tailEnd len="med" type="triangle" w="med"/>
          </a:ln>
        </p:spPr>
      </p:sp>
      <p:sp>
        <p:nvSpPr>
          <p:cNvPr id="564" name="CustomShape 17"/>
          <p:cNvSpPr/>
          <p:nvPr/>
        </p:nvSpPr>
        <p:spPr>
          <a:xfrm>
            <a:off x="1888560" y="2325240"/>
            <a:ext cx="848880" cy="246240"/>
          </a:xfrm>
          <a:prstGeom prst="rect">
            <a:avLst/>
          </a:prstGeom>
          <a:noFill/>
          <a:ln w="9000">
            <a:solidFill>
              <a:srgbClr val="252525"/>
            </a:solidFill>
            <a:round/>
            <a:tailEnd len="med" type="triangle" w="med"/>
          </a:ln>
        </p:spPr>
      </p:sp>
      <p:sp>
        <p:nvSpPr>
          <p:cNvPr id="565" name="CustomShape 18"/>
          <p:cNvSpPr/>
          <p:nvPr/>
        </p:nvSpPr>
        <p:spPr>
          <a:xfrm>
            <a:off x="2188440" y="2422800"/>
            <a:ext cx="844560" cy="492840"/>
          </a:xfrm>
          <a:prstGeom prst="rect">
            <a:avLst/>
          </a:prstGeom>
          <a:noFill/>
          <a:ln w="9000">
            <a:solidFill>
              <a:srgbClr val="252525"/>
            </a:solidFill>
            <a:round/>
            <a:tailEnd len="med" type="triangle" w="med"/>
          </a:ln>
        </p:spPr>
      </p:sp>
      <p:sp>
        <p:nvSpPr>
          <p:cNvPr id="566" name="Line 19"/>
          <p:cNvSpPr/>
          <p:nvPr/>
        </p:nvSpPr>
        <p:spPr>
          <a:xfrm>
            <a:off x="3013200" y="2300040"/>
            <a:ext cx="274320" cy="11880"/>
          </a:xfrm>
          <a:prstGeom prst="line">
            <a:avLst/>
          </a:prstGeom>
          <a:ln w="9000">
            <a:solidFill>
              <a:srgbClr val="252525"/>
            </a:solidFill>
            <a:round/>
            <a:tailEnd len="med" type="triangle" w="med"/>
          </a:ln>
        </p:spPr>
      </p:sp>
      <p:sp>
        <p:nvSpPr>
          <p:cNvPr id="567" name="CustomShape 20"/>
          <p:cNvSpPr/>
          <p:nvPr/>
        </p:nvSpPr>
        <p:spPr>
          <a:xfrm>
            <a:off x="3662280" y="1733040"/>
            <a:ext cx="224280" cy="221400"/>
          </a:xfrm>
          <a:prstGeom prst="roundRect">
            <a:avLst>
              <a:gd name="adj" fmla="val 486"/>
            </a:avLst>
          </a:prstGeom>
          <a:solidFill>
            <a:srgbClr val="ffffff"/>
          </a:solidFill>
          <a:ln w="9360">
            <a:solidFill>
              <a:srgbClr val="000000"/>
            </a:solidFill>
            <a:round/>
          </a:ln>
        </p:spPr>
      </p:sp>
      <p:sp>
        <p:nvSpPr>
          <p:cNvPr id="568" name="CustomShape 21"/>
          <p:cNvSpPr/>
          <p:nvPr/>
        </p:nvSpPr>
        <p:spPr>
          <a:xfrm>
            <a:off x="6809040" y="1240920"/>
            <a:ext cx="2072880" cy="1871640"/>
          </a:xfrm>
          <a:prstGeom prst="roundRect">
            <a:avLst>
              <a:gd name="adj" fmla="val 4495"/>
            </a:avLst>
          </a:prstGeom>
          <a:solidFill>
            <a:srgbClr val="ffffff"/>
          </a:solidFill>
          <a:ln w="18000">
            <a:solidFill>
              <a:srgbClr val="252525"/>
            </a:solidFill>
            <a:round/>
          </a:ln>
        </p:spPr>
      </p:sp>
      <p:sp>
        <p:nvSpPr>
          <p:cNvPr id="569" name="CustomShape 22"/>
          <p:cNvSpPr/>
          <p:nvPr/>
        </p:nvSpPr>
        <p:spPr>
          <a:xfrm>
            <a:off x="8109000" y="1511280"/>
            <a:ext cx="698040" cy="1526400"/>
          </a:xfrm>
          <a:prstGeom prst="roundRect">
            <a:avLst>
              <a:gd name="adj" fmla="val 14051"/>
            </a:avLst>
          </a:prstGeom>
          <a:noFill/>
          <a:ln w="18000">
            <a:solidFill>
              <a:srgbClr val="252525"/>
            </a:solidFill>
            <a:round/>
          </a:ln>
        </p:spPr>
      </p:sp>
      <p:sp>
        <p:nvSpPr>
          <p:cNvPr id="570" name="CustomShape 23"/>
          <p:cNvSpPr/>
          <p:nvPr/>
        </p:nvSpPr>
        <p:spPr>
          <a:xfrm>
            <a:off x="8109000" y="1708920"/>
            <a:ext cx="698040" cy="441720"/>
          </a:xfrm>
          <a:prstGeom prst="roundRect">
            <a:avLst>
              <a:gd name="adj" fmla="val 0"/>
            </a:avLst>
          </a:prstGeom>
          <a:solidFill>
            <a:srgbClr val="ffffff"/>
          </a:solidFill>
          <a:ln w="18000">
            <a:solidFill>
              <a:srgbClr val="252525"/>
            </a:solidFill>
            <a:round/>
          </a:ln>
        </p:spPr>
        <p:txBody>
          <a:bodyPr wrap="none" lIns="7200" rIns="0" tIns="0" bIns="0"/>
          <a:p>
            <a:pPr algn="r">
              <a:lnSpc>
                <a:spcPct val="95000"/>
              </a:lnSpc>
            </a:pPr>
            <a:r>
              <a:rPr lang="en-US" sz="1200">
                <a:solidFill>
                  <a:srgbClr val="000000"/>
                </a:solidFill>
                <a:latin typeface="Chancellor"/>
                <a:ea typeface="Chancellor"/>
              </a:rPr>
              <a:t>P</a:t>
            </a:r>
            <a:r>
              <a:rPr lang="en-US" sz="1200" baseline="-33000">
                <a:solidFill>
                  <a:srgbClr val="000000"/>
                </a:solidFill>
                <a:latin typeface="Times New Roman"/>
                <a:ea typeface="Times New Roman"/>
              </a:rPr>
              <a:t>2,1</a:t>
            </a:r>
            <a:endParaRPr/>
          </a:p>
        </p:txBody>
      </p:sp>
      <p:sp>
        <p:nvSpPr>
          <p:cNvPr id="571" name="CustomShape 24"/>
          <p:cNvSpPr/>
          <p:nvPr/>
        </p:nvSpPr>
        <p:spPr>
          <a:xfrm>
            <a:off x="8355600" y="1856880"/>
            <a:ext cx="198000" cy="197280"/>
          </a:xfrm>
          <a:prstGeom prst="ellipse">
            <a:avLst/>
          </a:prstGeom>
          <a:solidFill>
            <a:srgbClr val="003366"/>
          </a:solidFill>
          <a:ln w="9360">
            <a:solidFill>
              <a:srgbClr val="000000"/>
            </a:solidFill>
            <a:round/>
          </a:ln>
        </p:spPr>
        <p:txBody>
          <a:bodyPr wrap="none" lIns="0" rIns="0" tIns="17640" bIns="0" anchor="b"/>
          <a:p>
            <a:pPr algn="ctr">
              <a:lnSpc>
                <a:spcPct val="100000"/>
              </a:lnSpc>
            </a:pPr>
            <a:r>
              <a:rPr lang="en-US" sz="1200">
                <a:solidFill>
                  <a:srgbClr val="ffffff"/>
                </a:solidFill>
                <a:latin typeface="Times New Roman"/>
                <a:ea typeface="Times New Roman"/>
              </a:rPr>
              <a:t>τ</a:t>
            </a:r>
            <a:r>
              <a:rPr lang="en-US" sz="1200" baseline="-33000">
                <a:solidFill>
                  <a:srgbClr val="ffffff"/>
                </a:solidFill>
                <a:latin typeface="Times New Roman"/>
                <a:ea typeface="Times New Roman"/>
              </a:rPr>
              <a:t>4</a:t>
            </a:r>
            <a:endParaRPr/>
          </a:p>
        </p:txBody>
      </p:sp>
      <p:sp>
        <p:nvSpPr>
          <p:cNvPr id="572" name="CustomShape 25"/>
          <p:cNvSpPr/>
          <p:nvPr/>
        </p:nvSpPr>
        <p:spPr>
          <a:xfrm>
            <a:off x="8109000" y="2152440"/>
            <a:ext cx="698040" cy="441720"/>
          </a:xfrm>
          <a:prstGeom prst="roundRect">
            <a:avLst>
              <a:gd name="adj" fmla="val 0"/>
            </a:avLst>
          </a:prstGeom>
          <a:solidFill>
            <a:srgbClr val="ffffff"/>
          </a:solidFill>
          <a:ln w="18000">
            <a:solidFill>
              <a:srgbClr val="252525"/>
            </a:solidFill>
            <a:round/>
          </a:ln>
        </p:spPr>
        <p:txBody>
          <a:bodyPr wrap="none" lIns="7200" rIns="0" tIns="18720" bIns="0"/>
          <a:p>
            <a:pPr algn="r">
              <a:lnSpc>
                <a:spcPct val="95000"/>
              </a:lnSpc>
            </a:pPr>
            <a:r>
              <a:rPr lang="en-US" sz="1200">
                <a:solidFill>
                  <a:srgbClr val="000000"/>
                </a:solidFill>
                <a:latin typeface="Chancellor"/>
                <a:ea typeface="Chancellor"/>
              </a:rPr>
              <a:t>P</a:t>
            </a:r>
            <a:r>
              <a:rPr lang="en-US" sz="1200" baseline="-33000">
                <a:solidFill>
                  <a:srgbClr val="000000"/>
                </a:solidFill>
                <a:latin typeface="Times New Roman"/>
                <a:ea typeface="Times New Roman"/>
              </a:rPr>
              <a:t>2,2</a:t>
            </a:r>
            <a:endParaRPr/>
          </a:p>
        </p:txBody>
      </p:sp>
      <p:sp>
        <p:nvSpPr>
          <p:cNvPr id="573" name="CustomShape 26"/>
          <p:cNvSpPr/>
          <p:nvPr/>
        </p:nvSpPr>
        <p:spPr>
          <a:xfrm>
            <a:off x="8355600" y="2300040"/>
            <a:ext cx="198000" cy="197280"/>
          </a:xfrm>
          <a:prstGeom prst="ellipse">
            <a:avLst/>
          </a:prstGeom>
          <a:solidFill>
            <a:srgbClr val="006d2c"/>
          </a:solidFill>
          <a:ln w="9360">
            <a:solidFill>
              <a:srgbClr val="000000"/>
            </a:solidFill>
            <a:round/>
          </a:ln>
        </p:spPr>
        <p:txBody>
          <a:bodyPr wrap="none" lIns="0" rIns="0" tIns="17640" bIns="0" anchor="b"/>
          <a:p>
            <a:pPr algn="ctr">
              <a:lnSpc>
                <a:spcPct val="100000"/>
              </a:lnSpc>
            </a:pPr>
            <a:r>
              <a:rPr lang="en-US" sz="1200">
                <a:solidFill>
                  <a:srgbClr val="ffffff"/>
                </a:solidFill>
                <a:latin typeface="Times New Roman"/>
                <a:ea typeface="Times New Roman"/>
              </a:rPr>
              <a:t>τ</a:t>
            </a:r>
            <a:r>
              <a:rPr lang="en-US" sz="1200" baseline="-33000">
                <a:solidFill>
                  <a:srgbClr val="ffffff"/>
                </a:solidFill>
                <a:latin typeface="Times New Roman"/>
                <a:ea typeface="Times New Roman"/>
              </a:rPr>
              <a:t>3</a:t>
            </a:r>
            <a:endParaRPr/>
          </a:p>
        </p:txBody>
      </p:sp>
      <p:sp>
        <p:nvSpPr>
          <p:cNvPr id="574" name="CustomShape 27"/>
          <p:cNvSpPr/>
          <p:nvPr/>
        </p:nvSpPr>
        <p:spPr>
          <a:xfrm>
            <a:off x="8109000" y="2595600"/>
            <a:ext cx="698040" cy="441720"/>
          </a:xfrm>
          <a:prstGeom prst="roundRect">
            <a:avLst>
              <a:gd name="adj" fmla="val 0"/>
            </a:avLst>
          </a:prstGeom>
          <a:solidFill>
            <a:srgbClr val="ffffff"/>
          </a:solidFill>
          <a:ln w="18000">
            <a:solidFill>
              <a:srgbClr val="252525"/>
            </a:solidFill>
            <a:round/>
          </a:ln>
        </p:spPr>
        <p:txBody>
          <a:bodyPr wrap="none" lIns="7200" rIns="0" tIns="18720" bIns="0"/>
          <a:p>
            <a:pPr algn="r">
              <a:lnSpc>
                <a:spcPct val="95000"/>
              </a:lnSpc>
            </a:pPr>
            <a:r>
              <a:rPr lang="en-US" sz="1200">
                <a:solidFill>
                  <a:srgbClr val="000000"/>
                </a:solidFill>
                <a:latin typeface="Chancellor"/>
                <a:ea typeface="Chancellor"/>
              </a:rPr>
              <a:t>P</a:t>
            </a:r>
            <a:r>
              <a:rPr lang="en-US" sz="1200" baseline="-33000">
                <a:solidFill>
                  <a:srgbClr val="000000"/>
                </a:solidFill>
                <a:latin typeface="Times New Roman"/>
                <a:ea typeface="Times New Roman"/>
              </a:rPr>
              <a:t>2,3</a:t>
            </a:r>
            <a:endParaRPr/>
          </a:p>
        </p:txBody>
      </p:sp>
      <p:sp>
        <p:nvSpPr>
          <p:cNvPr id="575" name="CustomShape 28"/>
          <p:cNvSpPr/>
          <p:nvPr/>
        </p:nvSpPr>
        <p:spPr>
          <a:xfrm>
            <a:off x="8109000" y="1487520"/>
            <a:ext cx="698040" cy="269280"/>
          </a:xfrm>
          <a:prstGeom prst="rect">
            <a:avLst/>
          </a:prstGeom>
          <a:noFill/>
          <a:ln w="9360">
            <a:noFill/>
          </a:ln>
        </p:spPr>
        <p:txBody>
          <a:bodyPr lIns="90000" rIns="90000" tIns="60840" bIns="45000" anchor="ctr"/>
          <a:p>
            <a:pPr algn="ctr">
              <a:lnSpc>
                <a:spcPct val="100000"/>
              </a:lnSpc>
            </a:pPr>
            <a:r>
              <a:rPr lang="en-US" sz="1200">
                <a:solidFill>
                  <a:srgbClr val="000000"/>
                </a:solidFill>
                <a:latin typeface="Times New Roman"/>
                <a:ea typeface="Lucida Sans Unicode"/>
              </a:rPr>
              <a:t>CPU</a:t>
            </a:r>
            <a:endParaRPr/>
          </a:p>
        </p:txBody>
      </p:sp>
      <p:sp>
        <p:nvSpPr>
          <p:cNvPr id="576" name="CustomShape 29"/>
          <p:cNvSpPr/>
          <p:nvPr/>
        </p:nvSpPr>
        <p:spPr>
          <a:xfrm>
            <a:off x="7009560" y="1733040"/>
            <a:ext cx="348840" cy="221400"/>
          </a:xfrm>
          <a:prstGeom prst="ellipse">
            <a:avLst/>
          </a:prstGeom>
          <a:noFill/>
          <a:ln w="9360">
            <a:solidFill>
              <a:srgbClr val="000000"/>
            </a:solidFill>
            <a:round/>
          </a:ln>
        </p:spPr>
        <p:txBody>
          <a:bodyPr wrap="none" lIns="90000" rIns="90000" tIns="58320" bIns="45000" anchor="ctr"/>
          <a:p>
            <a:pPr algn="ctr">
              <a:lnSpc>
                <a:spcPct val="100000"/>
              </a:lnSpc>
            </a:pPr>
            <a:r>
              <a:rPr lang="en-US" sz="900">
                <a:solidFill>
                  <a:srgbClr val="000000"/>
                </a:solidFill>
                <a:latin typeface="Times New Roman"/>
                <a:ea typeface="Lucida Sans Unicode"/>
              </a:rPr>
              <a:t>FU</a:t>
            </a:r>
            <a:endParaRPr/>
          </a:p>
        </p:txBody>
      </p:sp>
      <p:sp>
        <p:nvSpPr>
          <p:cNvPr id="577" name="CustomShape 30"/>
          <p:cNvSpPr/>
          <p:nvPr/>
        </p:nvSpPr>
        <p:spPr>
          <a:xfrm>
            <a:off x="7805160" y="1979640"/>
            <a:ext cx="148320" cy="195120"/>
          </a:xfrm>
          <a:prstGeom prst="roundRect">
            <a:avLst>
              <a:gd name="adj" fmla="val 731"/>
            </a:avLst>
          </a:prstGeom>
          <a:solidFill>
            <a:srgbClr val="cccccc"/>
          </a:solidFill>
          <a:ln w="9000">
            <a:solidFill>
              <a:srgbClr val="252525"/>
            </a:solidFill>
            <a:round/>
          </a:ln>
        </p:spPr>
      </p:sp>
      <p:sp>
        <p:nvSpPr>
          <p:cNvPr id="578" name="CustomShape 31"/>
          <p:cNvSpPr/>
          <p:nvPr/>
        </p:nvSpPr>
        <p:spPr>
          <a:xfrm>
            <a:off x="7481160" y="2023200"/>
            <a:ext cx="2793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1,Rx</a:t>
            </a:r>
            <a:endParaRPr/>
          </a:p>
        </p:txBody>
      </p:sp>
      <p:sp>
        <p:nvSpPr>
          <p:cNvPr id="579" name="CustomShape 32"/>
          <p:cNvSpPr/>
          <p:nvPr/>
        </p:nvSpPr>
        <p:spPr>
          <a:xfrm>
            <a:off x="6584400" y="1733040"/>
            <a:ext cx="224280" cy="221400"/>
          </a:xfrm>
          <a:prstGeom prst="roundRect">
            <a:avLst>
              <a:gd name="adj" fmla="val 486"/>
            </a:avLst>
          </a:prstGeom>
          <a:solidFill>
            <a:srgbClr val="ffffff"/>
          </a:solidFill>
          <a:ln w="9360">
            <a:solidFill>
              <a:srgbClr val="000000"/>
            </a:solidFill>
            <a:round/>
          </a:ln>
        </p:spPr>
      </p:sp>
      <p:sp>
        <p:nvSpPr>
          <p:cNvPr id="580" name="CustomShape 33"/>
          <p:cNvSpPr/>
          <p:nvPr/>
        </p:nvSpPr>
        <p:spPr>
          <a:xfrm>
            <a:off x="7805160" y="1733040"/>
            <a:ext cx="148320" cy="195120"/>
          </a:xfrm>
          <a:prstGeom prst="roundRect">
            <a:avLst>
              <a:gd name="adj" fmla="val 731"/>
            </a:avLst>
          </a:prstGeom>
          <a:solidFill>
            <a:srgbClr val="cccccc"/>
          </a:solidFill>
          <a:ln w="9000">
            <a:solidFill>
              <a:srgbClr val="252525"/>
            </a:solidFill>
            <a:round/>
          </a:ln>
        </p:spPr>
      </p:sp>
      <p:sp>
        <p:nvSpPr>
          <p:cNvPr id="581" name="CustomShape 34"/>
          <p:cNvSpPr/>
          <p:nvPr/>
        </p:nvSpPr>
        <p:spPr>
          <a:xfrm>
            <a:off x="7481160" y="1776600"/>
            <a:ext cx="2793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2,Rx</a:t>
            </a:r>
            <a:endParaRPr/>
          </a:p>
        </p:txBody>
      </p:sp>
      <p:sp>
        <p:nvSpPr>
          <p:cNvPr id="582" name="CustomShape 35"/>
          <p:cNvSpPr/>
          <p:nvPr/>
        </p:nvSpPr>
        <p:spPr>
          <a:xfrm flipV="1">
            <a:off x="3337200" y="1843920"/>
            <a:ext cx="324720" cy="468000"/>
          </a:xfrm>
          <a:prstGeom prst="curvedConnector3">
            <a:avLst>
              <a:gd name="adj1" fmla="val 50000"/>
            </a:avLst>
          </a:prstGeom>
          <a:noFill/>
          <a:ln w="9000">
            <a:solidFill>
              <a:srgbClr val="252525"/>
            </a:solidFill>
            <a:round/>
            <a:tailEnd len="med" type="triangle" w="med"/>
          </a:ln>
        </p:spPr>
      </p:sp>
      <p:sp>
        <p:nvSpPr>
          <p:cNvPr id="583" name="CustomShape 36"/>
          <p:cNvSpPr/>
          <p:nvPr/>
        </p:nvSpPr>
        <p:spPr>
          <a:xfrm flipV="1">
            <a:off x="6310080" y="1843920"/>
            <a:ext cx="275040" cy="468000"/>
          </a:xfrm>
          <a:prstGeom prst="curvedConnector3">
            <a:avLst>
              <a:gd name="adj1" fmla="val 50000"/>
            </a:avLst>
          </a:prstGeom>
          <a:noFill/>
          <a:ln w="9000">
            <a:solidFill>
              <a:srgbClr val="252525"/>
            </a:solidFill>
            <a:round/>
            <a:tailEnd len="med" type="triangle" w="med"/>
          </a:ln>
        </p:spPr>
      </p:sp>
      <p:sp>
        <p:nvSpPr>
          <p:cNvPr id="584" name="Line 37"/>
          <p:cNvSpPr/>
          <p:nvPr/>
        </p:nvSpPr>
        <p:spPr>
          <a:xfrm>
            <a:off x="6684480" y="1850040"/>
            <a:ext cx="325080" cy="6480"/>
          </a:xfrm>
          <a:prstGeom prst="line">
            <a:avLst/>
          </a:prstGeom>
          <a:ln w="9000">
            <a:solidFill>
              <a:srgbClr val="252525"/>
            </a:solidFill>
            <a:round/>
            <a:tailEnd len="med" type="triangle" w="med"/>
          </a:ln>
        </p:spPr>
      </p:sp>
      <p:sp>
        <p:nvSpPr>
          <p:cNvPr id="585" name="Line 38"/>
          <p:cNvSpPr/>
          <p:nvPr/>
        </p:nvSpPr>
        <p:spPr>
          <a:xfrm flipV="1">
            <a:off x="6678360" y="1849320"/>
            <a:ext cx="25200" cy="1080"/>
          </a:xfrm>
          <a:prstGeom prst="line">
            <a:avLst/>
          </a:prstGeom>
          <a:ln w="9360">
            <a:solidFill>
              <a:srgbClr val="000000"/>
            </a:solidFill>
            <a:round/>
            <a:tailEnd len="med" type="triangle" w="med"/>
          </a:ln>
        </p:spPr>
      </p:sp>
      <p:sp>
        <p:nvSpPr>
          <p:cNvPr id="586" name="CustomShape 39"/>
          <p:cNvSpPr/>
          <p:nvPr/>
        </p:nvSpPr>
        <p:spPr>
          <a:xfrm>
            <a:off x="7309440" y="1314720"/>
            <a:ext cx="574560" cy="492840"/>
          </a:xfrm>
          <a:prstGeom prst="rect">
            <a:avLst/>
          </a:prstGeom>
          <a:noFill/>
          <a:ln w="9000">
            <a:solidFill>
              <a:srgbClr val="252525"/>
            </a:solidFill>
            <a:round/>
            <a:tailEnd len="med" type="triangle" w="med"/>
          </a:ln>
        </p:spPr>
      </p:sp>
      <p:sp>
        <p:nvSpPr>
          <p:cNvPr id="587" name="CustomShape 40"/>
          <p:cNvSpPr/>
          <p:nvPr/>
        </p:nvSpPr>
        <p:spPr>
          <a:xfrm>
            <a:off x="7884360" y="1783080"/>
            <a:ext cx="474480" cy="197280"/>
          </a:xfrm>
          <a:prstGeom prst="rect">
            <a:avLst/>
          </a:prstGeom>
          <a:noFill/>
          <a:ln w="9000">
            <a:solidFill>
              <a:srgbClr val="252525"/>
            </a:solidFill>
            <a:round/>
            <a:tailEnd len="med" type="triangle" w="med"/>
          </a:ln>
        </p:spPr>
      </p:sp>
      <p:sp>
        <p:nvSpPr>
          <p:cNvPr id="588" name="CustomShape 41"/>
          <p:cNvSpPr/>
          <p:nvPr/>
        </p:nvSpPr>
        <p:spPr>
          <a:xfrm>
            <a:off x="3662280" y="2644560"/>
            <a:ext cx="224280" cy="221400"/>
          </a:xfrm>
          <a:prstGeom prst="roundRect">
            <a:avLst>
              <a:gd name="adj" fmla="val 486"/>
            </a:avLst>
          </a:prstGeom>
          <a:solidFill>
            <a:srgbClr val="ffffff"/>
          </a:solidFill>
          <a:ln w="9360">
            <a:solidFill>
              <a:srgbClr val="000000"/>
            </a:solidFill>
            <a:round/>
          </a:ln>
        </p:spPr>
      </p:sp>
      <p:sp>
        <p:nvSpPr>
          <p:cNvPr id="589" name="CustomShape 42"/>
          <p:cNvSpPr/>
          <p:nvPr/>
        </p:nvSpPr>
        <p:spPr>
          <a:xfrm>
            <a:off x="3662280" y="2201400"/>
            <a:ext cx="224280" cy="221400"/>
          </a:xfrm>
          <a:prstGeom prst="roundRect">
            <a:avLst>
              <a:gd name="adj" fmla="val 486"/>
            </a:avLst>
          </a:prstGeom>
          <a:solidFill>
            <a:srgbClr val="ffffff"/>
          </a:solidFill>
          <a:ln w="9360">
            <a:solidFill>
              <a:srgbClr val="000000"/>
            </a:solidFill>
            <a:round/>
          </a:ln>
        </p:spPr>
      </p:sp>
      <p:sp>
        <p:nvSpPr>
          <p:cNvPr id="590" name="CustomShape 43"/>
          <p:cNvSpPr/>
          <p:nvPr/>
        </p:nvSpPr>
        <p:spPr>
          <a:xfrm>
            <a:off x="314640" y="1240920"/>
            <a:ext cx="699120" cy="266760"/>
          </a:xfrm>
          <a:prstGeom prst="rect">
            <a:avLst/>
          </a:prstGeom>
          <a:noFill/>
          <a:ln w="9360">
            <a:noFill/>
          </a:ln>
        </p:spPr>
        <p:txBody>
          <a:bodyPr lIns="90000" rIns="90000" tIns="62640" bIns="45000"/>
          <a:p>
            <a:pPr>
              <a:lnSpc>
                <a:spcPct val="100000"/>
              </a:lnSpc>
            </a:pPr>
            <a:r>
              <a:rPr lang="en-US" sz="1200">
                <a:solidFill>
                  <a:srgbClr val="000000"/>
                </a:solidFill>
                <a:latin typeface="Times New Roman"/>
                <a:ea typeface="Lucida Sans Unicode"/>
              </a:rPr>
              <a:t>ES</a:t>
            </a:r>
            <a:r>
              <a:rPr lang="en-US" sz="1200" baseline="-33000">
                <a:solidFill>
                  <a:srgbClr val="000000"/>
                </a:solidFill>
                <a:latin typeface="Times New Roman"/>
                <a:ea typeface="Lucida Sans Unicode"/>
              </a:rPr>
              <a:t>1</a:t>
            </a:r>
            <a:endParaRPr/>
          </a:p>
        </p:txBody>
      </p:sp>
      <p:sp>
        <p:nvSpPr>
          <p:cNvPr id="591" name="CustomShape 44"/>
          <p:cNvSpPr/>
          <p:nvPr/>
        </p:nvSpPr>
        <p:spPr>
          <a:xfrm>
            <a:off x="6809040" y="1240920"/>
            <a:ext cx="699120" cy="266760"/>
          </a:xfrm>
          <a:prstGeom prst="rect">
            <a:avLst/>
          </a:prstGeom>
          <a:noFill/>
          <a:ln w="9360">
            <a:noFill/>
          </a:ln>
        </p:spPr>
        <p:txBody>
          <a:bodyPr lIns="90000" rIns="90000" tIns="62640" bIns="45000"/>
          <a:p>
            <a:pPr>
              <a:lnSpc>
                <a:spcPct val="100000"/>
              </a:lnSpc>
            </a:pPr>
            <a:r>
              <a:rPr lang="en-US" sz="1200">
                <a:solidFill>
                  <a:srgbClr val="000000"/>
                </a:solidFill>
                <a:latin typeface="Times New Roman"/>
                <a:ea typeface="Lucida Sans Unicode"/>
              </a:rPr>
              <a:t>ES</a:t>
            </a:r>
            <a:r>
              <a:rPr lang="en-US" sz="1200" baseline="-33000">
                <a:solidFill>
                  <a:srgbClr val="000000"/>
                </a:solidFill>
                <a:latin typeface="Times New Roman"/>
                <a:ea typeface="Lucida Sans Unicode"/>
              </a:rPr>
              <a:t>2</a:t>
            </a:r>
            <a:endParaRPr/>
          </a:p>
        </p:txBody>
      </p:sp>
      <p:sp>
        <p:nvSpPr>
          <p:cNvPr id="592" name="CustomShape 45"/>
          <p:cNvSpPr/>
          <p:nvPr/>
        </p:nvSpPr>
        <p:spPr>
          <a:xfrm>
            <a:off x="2063880" y="3290040"/>
            <a:ext cx="473400" cy="245160"/>
          </a:xfrm>
          <a:prstGeom prst="roundRect">
            <a:avLst>
              <a:gd name="adj" fmla="val 27370"/>
            </a:avLst>
          </a:prstGeom>
          <a:solidFill>
            <a:srgbClr val="ffffff"/>
          </a:solidFill>
          <a:ln w="18000">
            <a:solidFill>
              <a:srgbClr val="252525"/>
            </a:solidFill>
            <a:round/>
          </a:ln>
        </p:spPr>
      </p:sp>
      <p:sp>
        <p:nvSpPr>
          <p:cNvPr id="593" name="CustomShape 46"/>
          <p:cNvSpPr/>
          <p:nvPr/>
        </p:nvSpPr>
        <p:spPr>
          <a:xfrm>
            <a:off x="2063880" y="3290040"/>
            <a:ext cx="473400" cy="265680"/>
          </a:xfrm>
          <a:prstGeom prst="rect">
            <a:avLst/>
          </a:prstGeom>
          <a:noFill/>
          <a:ln w="9360">
            <a:noFill/>
          </a:ln>
        </p:spPr>
        <p:txBody>
          <a:bodyPr lIns="90000" rIns="90000" tIns="0" bIns="0"/>
          <a:p>
            <a:pPr>
              <a:lnSpc>
                <a:spcPct val="100000"/>
              </a:lnSpc>
            </a:pPr>
            <a:r>
              <a:rPr lang="en-US" sz="1200">
                <a:solidFill>
                  <a:srgbClr val="000000"/>
                </a:solidFill>
                <a:latin typeface="Times New Roman"/>
                <a:ea typeface="Lucida Sans Unicode"/>
              </a:rPr>
              <a:t>NS</a:t>
            </a:r>
            <a:r>
              <a:rPr lang="en-US" sz="1200" baseline="-33000">
                <a:solidFill>
                  <a:srgbClr val="000000"/>
                </a:solidFill>
                <a:latin typeface="Times New Roman"/>
                <a:ea typeface="Lucida Sans Unicode"/>
              </a:rPr>
              <a:t>2</a:t>
            </a:r>
            <a:endParaRPr/>
          </a:p>
        </p:txBody>
      </p:sp>
      <p:sp>
        <p:nvSpPr>
          <p:cNvPr id="594" name="CustomShape 47"/>
          <p:cNvSpPr/>
          <p:nvPr/>
        </p:nvSpPr>
        <p:spPr>
          <a:xfrm>
            <a:off x="2637720" y="3556080"/>
            <a:ext cx="473400" cy="245160"/>
          </a:xfrm>
          <a:prstGeom prst="roundRect">
            <a:avLst>
              <a:gd name="adj" fmla="val 27370"/>
            </a:avLst>
          </a:prstGeom>
          <a:solidFill>
            <a:srgbClr val="ffffff"/>
          </a:solidFill>
          <a:ln w="18000">
            <a:solidFill>
              <a:srgbClr val="252525"/>
            </a:solidFill>
            <a:round/>
          </a:ln>
        </p:spPr>
      </p:sp>
      <p:sp>
        <p:nvSpPr>
          <p:cNvPr id="595" name="CustomShape 48"/>
          <p:cNvSpPr/>
          <p:nvPr/>
        </p:nvSpPr>
        <p:spPr>
          <a:xfrm>
            <a:off x="2637720" y="3556080"/>
            <a:ext cx="473400" cy="265680"/>
          </a:xfrm>
          <a:prstGeom prst="rect">
            <a:avLst/>
          </a:prstGeom>
          <a:noFill/>
          <a:ln w="9360">
            <a:noFill/>
          </a:ln>
        </p:spPr>
        <p:txBody>
          <a:bodyPr lIns="90000" rIns="90000" tIns="0" bIns="0"/>
          <a:p>
            <a:pPr>
              <a:lnSpc>
                <a:spcPct val="100000"/>
              </a:lnSpc>
            </a:pPr>
            <a:r>
              <a:rPr lang="en-US" sz="1200">
                <a:solidFill>
                  <a:srgbClr val="000000"/>
                </a:solidFill>
                <a:latin typeface="Times New Roman"/>
                <a:ea typeface="Lucida Sans Unicode"/>
              </a:rPr>
              <a:t>NS</a:t>
            </a:r>
            <a:r>
              <a:rPr lang="en-US" sz="1200" baseline="-33000">
                <a:solidFill>
                  <a:srgbClr val="000000"/>
                </a:solidFill>
                <a:latin typeface="Times New Roman"/>
                <a:ea typeface="Lucida Sans Unicode"/>
              </a:rPr>
              <a:t>3</a:t>
            </a:r>
            <a:endParaRPr/>
          </a:p>
        </p:txBody>
      </p:sp>
      <p:sp>
        <p:nvSpPr>
          <p:cNvPr id="596" name="CustomShape 49"/>
          <p:cNvSpPr/>
          <p:nvPr/>
        </p:nvSpPr>
        <p:spPr>
          <a:xfrm>
            <a:off x="3309480" y="2279880"/>
            <a:ext cx="351000" cy="562320"/>
          </a:xfrm>
          <a:prstGeom prst="rect">
            <a:avLst/>
          </a:prstGeom>
          <a:noFill/>
          <a:ln w="9000">
            <a:solidFill>
              <a:srgbClr val="252525"/>
            </a:solidFill>
            <a:round/>
            <a:tailEnd len="med" type="triangle" w="med"/>
          </a:ln>
        </p:spPr>
      </p:sp>
      <p:sp>
        <p:nvSpPr>
          <p:cNvPr id="597" name="CustomShape 50"/>
          <p:cNvSpPr/>
          <p:nvPr/>
        </p:nvSpPr>
        <p:spPr>
          <a:xfrm>
            <a:off x="2538720" y="2821680"/>
            <a:ext cx="789480" cy="586440"/>
          </a:xfrm>
          <a:prstGeom prst="rect">
            <a:avLst/>
          </a:prstGeom>
          <a:noFill/>
          <a:ln w="9000">
            <a:solidFill>
              <a:srgbClr val="252525"/>
            </a:solidFill>
            <a:round/>
          </a:ln>
        </p:spPr>
      </p:sp>
      <p:sp>
        <p:nvSpPr>
          <p:cNvPr id="598" name="Line 51"/>
          <p:cNvSpPr/>
          <p:nvPr/>
        </p:nvSpPr>
        <p:spPr>
          <a:xfrm>
            <a:off x="3736800" y="2743200"/>
            <a:ext cx="57240" cy="0"/>
          </a:xfrm>
          <a:prstGeom prst="line">
            <a:avLst/>
          </a:prstGeom>
          <a:ln w="9360">
            <a:solidFill>
              <a:srgbClr val="000000"/>
            </a:solidFill>
            <a:round/>
            <a:tailEnd len="med" type="triangle" w="med"/>
          </a:ln>
        </p:spPr>
      </p:sp>
      <p:sp>
        <p:nvSpPr>
          <p:cNvPr id="599" name="CustomShape 52"/>
          <p:cNvSpPr/>
          <p:nvPr/>
        </p:nvSpPr>
        <p:spPr>
          <a:xfrm>
            <a:off x="3112560" y="3310560"/>
            <a:ext cx="523800" cy="369000"/>
          </a:xfrm>
          <a:prstGeom prst="rect">
            <a:avLst/>
          </a:prstGeom>
          <a:noFill/>
          <a:ln w="9000">
            <a:solidFill>
              <a:srgbClr val="252525"/>
            </a:solidFill>
            <a:round/>
          </a:ln>
        </p:spPr>
      </p:sp>
      <p:sp>
        <p:nvSpPr>
          <p:cNvPr id="600" name="CustomShape 53"/>
          <p:cNvSpPr/>
          <p:nvPr/>
        </p:nvSpPr>
        <p:spPr>
          <a:xfrm>
            <a:off x="3437280" y="2694600"/>
            <a:ext cx="224280" cy="615600"/>
          </a:xfrm>
          <a:prstGeom prst="rect">
            <a:avLst/>
          </a:prstGeom>
          <a:noFill/>
          <a:ln w="9000">
            <a:solidFill>
              <a:srgbClr val="252525"/>
            </a:solidFill>
            <a:round/>
            <a:tailEnd len="med" type="triangle" w="med"/>
          </a:ln>
        </p:spPr>
      </p:sp>
      <p:sp>
        <p:nvSpPr>
          <p:cNvPr id="601" name="CustomShape 54"/>
          <p:cNvSpPr/>
          <p:nvPr/>
        </p:nvSpPr>
        <p:spPr>
          <a:xfrm>
            <a:off x="3886920" y="1240920"/>
            <a:ext cx="2198160" cy="1871640"/>
          </a:xfrm>
          <a:prstGeom prst="roundRect">
            <a:avLst>
              <a:gd name="adj" fmla="val 4495"/>
            </a:avLst>
          </a:prstGeom>
          <a:solidFill>
            <a:srgbClr val="ffffff"/>
          </a:solidFill>
          <a:ln w="18000">
            <a:solidFill>
              <a:srgbClr val="252525"/>
            </a:solidFill>
            <a:round/>
          </a:ln>
        </p:spPr>
      </p:sp>
      <p:sp>
        <p:nvSpPr>
          <p:cNvPr id="602" name="CustomShape 55"/>
          <p:cNvSpPr/>
          <p:nvPr/>
        </p:nvSpPr>
        <p:spPr>
          <a:xfrm>
            <a:off x="4087440" y="1733040"/>
            <a:ext cx="348840" cy="221400"/>
          </a:xfrm>
          <a:prstGeom prst="ellipse">
            <a:avLst/>
          </a:prstGeom>
          <a:noFill/>
          <a:ln w="9360">
            <a:solidFill>
              <a:srgbClr val="000000"/>
            </a:solidFill>
            <a:round/>
          </a:ln>
        </p:spPr>
        <p:txBody>
          <a:bodyPr wrap="none" lIns="90000" rIns="90000" tIns="0" bIns="0"/>
          <a:p>
            <a:pPr algn="ctr">
              <a:lnSpc>
                <a:spcPct val="100000"/>
              </a:lnSpc>
            </a:pPr>
            <a:r>
              <a:rPr lang="en-US" sz="900">
                <a:solidFill>
                  <a:srgbClr val="000000"/>
                </a:solidFill>
                <a:latin typeface="Times New Roman"/>
                <a:ea typeface="Lucida Sans Unicode"/>
              </a:rPr>
              <a:t>FU</a:t>
            </a:r>
            <a:endParaRPr/>
          </a:p>
        </p:txBody>
      </p:sp>
      <p:sp>
        <p:nvSpPr>
          <p:cNvPr id="603" name="CustomShape 56"/>
          <p:cNvSpPr/>
          <p:nvPr/>
        </p:nvSpPr>
        <p:spPr>
          <a:xfrm>
            <a:off x="4511520" y="2078640"/>
            <a:ext cx="348840" cy="221400"/>
          </a:xfrm>
          <a:prstGeom prst="ellipse">
            <a:avLst/>
          </a:prstGeom>
          <a:noFill/>
          <a:ln w="9360">
            <a:solidFill>
              <a:srgbClr val="000000"/>
            </a:solidFill>
            <a:round/>
          </a:ln>
        </p:spPr>
        <p:txBody>
          <a:bodyPr wrap="none" lIns="90000" rIns="90000" tIns="0" bIns="0"/>
          <a:p>
            <a:pPr algn="ctr">
              <a:lnSpc>
                <a:spcPct val="100000"/>
              </a:lnSpc>
            </a:pPr>
            <a:r>
              <a:rPr lang="en-US" sz="900">
                <a:solidFill>
                  <a:srgbClr val="000000"/>
                </a:solidFill>
                <a:latin typeface="Times New Roman"/>
                <a:ea typeface="Times New Roman"/>
              </a:rPr>
              <a:t>TT</a:t>
            </a:r>
            <a:r>
              <a:rPr lang="en-US" sz="900" baseline="-33000">
                <a:solidFill>
                  <a:srgbClr val="000000"/>
                </a:solidFill>
                <a:latin typeface="Times New Roman"/>
                <a:ea typeface="Times New Roman"/>
              </a:rPr>
              <a:t>R</a:t>
            </a:r>
            <a:endParaRPr/>
          </a:p>
        </p:txBody>
      </p:sp>
      <p:sp>
        <p:nvSpPr>
          <p:cNvPr id="604" name="CustomShape 57"/>
          <p:cNvSpPr/>
          <p:nvPr/>
        </p:nvSpPr>
        <p:spPr>
          <a:xfrm>
            <a:off x="5360760" y="2053440"/>
            <a:ext cx="98640" cy="146160"/>
          </a:xfrm>
          <a:prstGeom prst="roundRect">
            <a:avLst>
              <a:gd name="adj" fmla="val 1111"/>
            </a:avLst>
          </a:prstGeom>
          <a:solidFill>
            <a:srgbClr val="cccccc"/>
          </a:solidFill>
          <a:ln w="9000">
            <a:solidFill>
              <a:srgbClr val="252525"/>
            </a:solidFill>
            <a:round/>
          </a:ln>
        </p:spPr>
      </p:sp>
      <p:sp>
        <p:nvSpPr>
          <p:cNvPr id="605" name="CustomShape 58"/>
          <p:cNvSpPr/>
          <p:nvPr/>
        </p:nvSpPr>
        <p:spPr>
          <a:xfrm>
            <a:off x="5011560" y="2072160"/>
            <a:ext cx="2739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1,Tx</a:t>
            </a:r>
            <a:endParaRPr/>
          </a:p>
        </p:txBody>
      </p:sp>
      <p:sp>
        <p:nvSpPr>
          <p:cNvPr id="606" name="CustomShape 59"/>
          <p:cNvSpPr/>
          <p:nvPr/>
        </p:nvSpPr>
        <p:spPr>
          <a:xfrm>
            <a:off x="5014800" y="2368800"/>
            <a:ext cx="2739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2,Tx</a:t>
            </a:r>
            <a:endParaRPr/>
          </a:p>
        </p:txBody>
      </p:sp>
      <p:sp>
        <p:nvSpPr>
          <p:cNvPr id="607" name="CustomShape 60"/>
          <p:cNvSpPr/>
          <p:nvPr/>
        </p:nvSpPr>
        <p:spPr>
          <a:xfrm>
            <a:off x="5636160" y="2029680"/>
            <a:ext cx="324720" cy="221400"/>
          </a:xfrm>
          <a:prstGeom prst="ellipse">
            <a:avLst/>
          </a:prstGeom>
          <a:solidFill>
            <a:srgbClr val="ffffff"/>
          </a:solidFill>
          <a:ln w="9000">
            <a:solidFill>
              <a:srgbClr val="252525"/>
            </a:solidFill>
            <a:round/>
          </a:ln>
        </p:spPr>
        <p:txBody>
          <a:bodyPr wrap="none" lIns="4320" rIns="4320" tIns="0" bIns="0"/>
          <a:p>
            <a:pPr algn="ctr">
              <a:lnSpc>
                <a:spcPct val="100000"/>
              </a:lnSpc>
            </a:pPr>
            <a:r>
              <a:rPr lang="en-US" sz="900">
                <a:solidFill>
                  <a:srgbClr val="000000"/>
                </a:solidFill>
                <a:latin typeface="Times New Roman"/>
                <a:ea typeface="Times New Roman"/>
              </a:rPr>
              <a:t>TT</a:t>
            </a:r>
            <a:r>
              <a:rPr lang="en-US" sz="900" baseline="-33000">
                <a:solidFill>
                  <a:srgbClr val="000000"/>
                </a:solidFill>
                <a:latin typeface="Times New Roman"/>
                <a:ea typeface="Times New Roman"/>
              </a:rPr>
              <a:t>S</a:t>
            </a:r>
            <a:endParaRPr/>
          </a:p>
        </p:txBody>
      </p:sp>
      <p:sp>
        <p:nvSpPr>
          <p:cNvPr id="608" name="CustomShape 61"/>
          <p:cNvSpPr/>
          <p:nvPr/>
        </p:nvSpPr>
        <p:spPr>
          <a:xfrm>
            <a:off x="4261320" y="1954800"/>
            <a:ext cx="249840" cy="234360"/>
          </a:xfrm>
          <a:prstGeom prst="curvedConnector3">
            <a:avLst>
              <a:gd name="adj1" fmla="val 50000"/>
            </a:avLst>
          </a:prstGeom>
          <a:noFill/>
          <a:ln w="9000">
            <a:solidFill>
              <a:srgbClr val="252525"/>
            </a:solidFill>
            <a:round/>
            <a:tailEnd len="med" type="triangle" w="med"/>
          </a:ln>
        </p:spPr>
      </p:sp>
      <p:sp>
        <p:nvSpPr>
          <p:cNvPr id="609" name="CustomShape 62"/>
          <p:cNvSpPr/>
          <p:nvPr/>
        </p:nvSpPr>
        <p:spPr>
          <a:xfrm>
            <a:off x="4211640" y="2275200"/>
            <a:ext cx="349920" cy="419040"/>
          </a:xfrm>
          <a:prstGeom prst="rect">
            <a:avLst/>
          </a:prstGeom>
          <a:noFill/>
          <a:ln w="9000">
            <a:solidFill>
              <a:srgbClr val="252525"/>
            </a:solidFill>
            <a:round/>
            <a:tailEnd len="med" type="triangle" w="med"/>
          </a:ln>
        </p:spPr>
      </p:sp>
      <p:sp>
        <p:nvSpPr>
          <p:cNvPr id="610" name="CustomShape 63"/>
          <p:cNvSpPr/>
          <p:nvPr/>
        </p:nvSpPr>
        <p:spPr>
          <a:xfrm>
            <a:off x="4836240" y="1708920"/>
            <a:ext cx="599040" cy="419040"/>
          </a:xfrm>
          <a:prstGeom prst="rect">
            <a:avLst/>
          </a:prstGeom>
          <a:noFill/>
          <a:ln w="9000">
            <a:solidFill>
              <a:srgbClr val="252525"/>
            </a:solidFill>
            <a:round/>
            <a:tailEnd len="med" type="triangle" w="med"/>
          </a:ln>
        </p:spPr>
      </p:sp>
      <p:sp>
        <p:nvSpPr>
          <p:cNvPr id="611" name="CustomShape 64"/>
          <p:cNvSpPr/>
          <p:nvPr/>
        </p:nvSpPr>
        <p:spPr>
          <a:xfrm>
            <a:off x="5460840" y="1880640"/>
            <a:ext cx="224280" cy="172440"/>
          </a:xfrm>
          <a:prstGeom prst="rect">
            <a:avLst/>
          </a:prstGeom>
          <a:noFill/>
          <a:ln w="9000">
            <a:solidFill>
              <a:srgbClr val="252525"/>
            </a:solidFill>
            <a:round/>
            <a:tailEnd len="med" type="triangle" w="med"/>
          </a:ln>
        </p:spPr>
      </p:sp>
      <p:sp>
        <p:nvSpPr>
          <p:cNvPr id="612" name="CustomShape 65"/>
          <p:cNvSpPr/>
          <p:nvPr/>
        </p:nvSpPr>
        <p:spPr>
          <a:xfrm>
            <a:off x="5336280" y="2251440"/>
            <a:ext cx="448920" cy="689760"/>
          </a:xfrm>
          <a:prstGeom prst="rect">
            <a:avLst/>
          </a:prstGeom>
          <a:noFill/>
          <a:ln w="9000">
            <a:solidFill>
              <a:srgbClr val="252525"/>
            </a:solidFill>
            <a:round/>
            <a:tailEnd len="med" type="triangle" w="med"/>
          </a:ln>
        </p:spPr>
      </p:sp>
      <p:sp>
        <p:nvSpPr>
          <p:cNvPr id="613" name="CustomShape 66"/>
          <p:cNvSpPr/>
          <p:nvPr/>
        </p:nvSpPr>
        <p:spPr>
          <a:xfrm>
            <a:off x="3886920" y="1240920"/>
            <a:ext cx="699120" cy="266760"/>
          </a:xfrm>
          <a:prstGeom prst="rect">
            <a:avLst/>
          </a:prstGeom>
          <a:noFill/>
          <a:ln w="9360">
            <a:noFill/>
          </a:ln>
        </p:spPr>
        <p:txBody>
          <a:bodyPr lIns="90000" rIns="90000" tIns="62640" bIns="45000"/>
          <a:p>
            <a:pPr>
              <a:lnSpc>
                <a:spcPct val="100000"/>
              </a:lnSpc>
            </a:pPr>
            <a:r>
              <a:rPr lang="en-US" sz="1200">
                <a:solidFill>
                  <a:srgbClr val="000000"/>
                </a:solidFill>
                <a:latin typeface="Times New Roman"/>
                <a:ea typeface="Lucida Sans Unicode"/>
              </a:rPr>
              <a:t>NS</a:t>
            </a:r>
            <a:r>
              <a:rPr lang="en-US" sz="1200" baseline="-33000">
                <a:solidFill>
                  <a:srgbClr val="000000"/>
                </a:solidFill>
                <a:latin typeface="Times New Roman"/>
                <a:ea typeface="Lucida Sans Unicode"/>
              </a:rPr>
              <a:t>1</a:t>
            </a:r>
            <a:endParaRPr/>
          </a:p>
        </p:txBody>
      </p:sp>
      <p:sp>
        <p:nvSpPr>
          <p:cNvPr id="614" name="CustomShape 67"/>
          <p:cNvSpPr/>
          <p:nvPr/>
        </p:nvSpPr>
        <p:spPr>
          <a:xfrm flipH="1" flipV="1" rot="5400000">
            <a:off x="3770280" y="1943280"/>
            <a:ext cx="389520" cy="347040"/>
          </a:xfrm>
          <a:prstGeom prst="curvedConnector3">
            <a:avLst>
              <a:gd name="adj1" fmla="val -481"/>
            </a:avLst>
          </a:prstGeom>
          <a:noFill/>
          <a:ln w="9000">
            <a:solidFill>
              <a:srgbClr val="252525"/>
            </a:solidFill>
            <a:round/>
            <a:tailEnd len="med" type="triangle" w="med"/>
          </a:ln>
        </p:spPr>
      </p:sp>
      <p:sp>
        <p:nvSpPr>
          <p:cNvPr id="615" name="Line 68"/>
          <p:cNvSpPr/>
          <p:nvPr/>
        </p:nvSpPr>
        <p:spPr>
          <a:xfrm>
            <a:off x="3762000" y="1843560"/>
            <a:ext cx="325080" cy="0"/>
          </a:xfrm>
          <a:prstGeom prst="line">
            <a:avLst/>
          </a:prstGeom>
          <a:ln w="9000">
            <a:solidFill>
              <a:srgbClr val="000000"/>
            </a:solidFill>
            <a:round/>
            <a:tailEnd len="med" type="triangle" w="med"/>
          </a:ln>
        </p:spPr>
      </p:sp>
      <p:sp>
        <p:nvSpPr>
          <p:cNvPr id="616" name="CustomShape 69"/>
          <p:cNvSpPr/>
          <p:nvPr/>
        </p:nvSpPr>
        <p:spPr>
          <a:xfrm>
            <a:off x="6085440" y="2201400"/>
            <a:ext cx="224280" cy="221400"/>
          </a:xfrm>
          <a:prstGeom prst="roundRect">
            <a:avLst>
              <a:gd name="adj" fmla="val 486"/>
            </a:avLst>
          </a:prstGeom>
          <a:solidFill>
            <a:srgbClr val="ffffff"/>
          </a:solidFill>
          <a:ln w="9360">
            <a:solidFill>
              <a:srgbClr val="000000"/>
            </a:solidFill>
            <a:round/>
          </a:ln>
        </p:spPr>
      </p:sp>
      <p:sp>
        <p:nvSpPr>
          <p:cNvPr id="617" name="CustomShape 70"/>
          <p:cNvSpPr/>
          <p:nvPr/>
        </p:nvSpPr>
        <p:spPr>
          <a:xfrm>
            <a:off x="3762360" y="1954800"/>
            <a:ext cx="448920" cy="788400"/>
          </a:xfrm>
          <a:prstGeom prst="rect">
            <a:avLst/>
          </a:prstGeom>
          <a:noFill/>
          <a:ln w="9000">
            <a:solidFill>
              <a:srgbClr val="252525"/>
            </a:solidFill>
            <a:round/>
            <a:tailEnd len="med" type="triangle" w="med"/>
          </a:ln>
        </p:spPr>
      </p:sp>
      <p:sp>
        <p:nvSpPr>
          <p:cNvPr id="618" name="CustomShape 71"/>
          <p:cNvSpPr/>
          <p:nvPr/>
        </p:nvSpPr>
        <p:spPr>
          <a:xfrm>
            <a:off x="1689120" y="2696760"/>
            <a:ext cx="498600" cy="315720"/>
          </a:xfrm>
          <a:prstGeom prst="rect">
            <a:avLst/>
          </a:prstGeom>
          <a:noFill/>
          <a:ln w="9360">
            <a:noFill/>
          </a:ln>
        </p:spPr>
        <p:txBody>
          <a:bodyPr wrap="none" lIns="0" rIns="0" tIns="13320" bIns="0" anchor="ctr" anchorCtr="1"/>
          <a:p>
            <a:pPr>
              <a:lnSpc>
                <a:spcPct val="100000"/>
              </a:lnSpc>
            </a:pPr>
            <a:r>
              <a:rPr lang="en-US" sz="1100">
                <a:solidFill>
                  <a:srgbClr val="000000"/>
                </a:solidFill>
                <a:latin typeface="Times New Roman"/>
                <a:ea typeface="Lucida Sans Unicode"/>
              </a:rPr>
              <a:t>S</a:t>
            </a:r>
            <a:r>
              <a:rPr lang="en-US" sz="1100" baseline="-33000">
                <a:solidFill>
                  <a:srgbClr val="000000"/>
                </a:solidFill>
                <a:latin typeface="Times New Roman"/>
                <a:ea typeface="Lucida Sans Unicode"/>
              </a:rPr>
              <a:t>S</a:t>
            </a:r>
            <a:endParaRPr/>
          </a:p>
        </p:txBody>
      </p:sp>
      <p:sp>
        <p:nvSpPr>
          <p:cNvPr id="619" name="CustomShape 72"/>
          <p:cNvSpPr/>
          <p:nvPr/>
        </p:nvSpPr>
        <p:spPr>
          <a:xfrm>
            <a:off x="1689120" y="2694600"/>
            <a:ext cx="492120" cy="330120"/>
          </a:xfrm>
          <a:prstGeom prst="roundRect">
            <a:avLst>
              <a:gd name="adj" fmla="val 329"/>
            </a:avLst>
          </a:prstGeom>
          <a:noFill/>
          <a:ln w="9000">
            <a:solidFill>
              <a:srgbClr val="252525"/>
            </a:solidFill>
            <a:round/>
          </a:ln>
        </p:spPr>
      </p:sp>
      <p:sp>
        <p:nvSpPr>
          <p:cNvPr id="620" name="CustomShape 73"/>
          <p:cNvSpPr/>
          <p:nvPr/>
        </p:nvSpPr>
        <p:spPr>
          <a:xfrm>
            <a:off x="5360760" y="2349000"/>
            <a:ext cx="98640" cy="146160"/>
          </a:xfrm>
          <a:prstGeom prst="roundRect">
            <a:avLst>
              <a:gd name="adj" fmla="val 1111"/>
            </a:avLst>
          </a:prstGeom>
          <a:solidFill>
            <a:srgbClr val="cccccc"/>
          </a:solidFill>
          <a:ln w="9000">
            <a:solidFill>
              <a:srgbClr val="252525"/>
            </a:solidFill>
            <a:round/>
          </a:ln>
        </p:spPr>
      </p:sp>
      <p:sp>
        <p:nvSpPr>
          <p:cNvPr id="621" name="CustomShape 74"/>
          <p:cNvSpPr/>
          <p:nvPr/>
        </p:nvSpPr>
        <p:spPr>
          <a:xfrm>
            <a:off x="5935680" y="2201400"/>
            <a:ext cx="324720" cy="147240"/>
          </a:xfrm>
          <a:prstGeom prst="rect">
            <a:avLst/>
          </a:prstGeom>
          <a:noFill/>
          <a:ln w="9000">
            <a:solidFill>
              <a:srgbClr val="252525"/>
            </a:solidFill>
            <a:round/>
            <a:tailEnd len="med" type="triangle" w="med"/>
          </a:ln>
        </p:spPr>
      </p:sp>
      <p:sp>
        <p:nvSpPr>
          <p:cNvPr id="622" name="CustomShape 75"/>
          <p:cNvSpPr/>
          <p:nvPr/>
        </p:nvSpPr>
        <p:spPr>
          <a:xfrm>
            <a:off x="1338840" y="1265760"/>
            <a:ext cx="273960" cy="245160"/>
          </a:xfrm>
          <a:prstGeom prst="rect">
            <a:avLst/>
          </a:prstGeom>
          <a:noFill/>
          <a:ln w="9360">
            <a:noFill/>
          </a:ln>
        </p:spPr>
      </p:sp>
      <p:sp>
        <p:nvSpPr>
          <p:cNvPr id="623" name="CustomShape 76"/>
          <p:cNvSpPr/>
          <p:nvPr/>
        </p:nvSpPr>
        <p:spPr>
          <a:xfrm>
            <a:off x="1139760" y="2498040"/>
            <a:ext cx="273960" cy="245160"/>
          </a:xfrm>
          <a:prstGeom prst="rect">
            <a:avLst/>
          </a:prstGeom>
          <a:noFill/>
          <a:ln w="9360">
            <a:noFill/>
          </a:ln>
        </p:spPr>
        <p:txBody>
          <a:bodyPr lIns="90000" rIns="90000" tIns="60840" bIns="45000"/>
          <a:p>
            <a:pPr>
              <a:lnSpc>
                <a:spcPct val="100000"/>
              </a:lnSpc>
            </a:pPr>
            <a:r>
              <a:rPr lang="en-US" sz="1100">
                <a:solidFill>
                  <a:srgbClr val="000000"/>
                </a:solidFill>
                <a:latin typeface="Times New Roman"/>
                <a:ea typeface="Lucida Sans Unicode"/>
              </a:rPr>
              <a:t>f</a:t>
            </a:r>
            <a:r>
              <a:rPr lang="en-US" sz="1100" baseline="-33000">
                <a:solidFill>
                  <a:srgbClr val="000000"/>
                </a:solidFill>
                <a:latin typeface="Times New Roman"/>
                <a:ea typeface="Lucida Sans Unicode"/>
              </a:rPr>
              <a:t>2</a:t>
            </a:r>
            <a:endParaRPr/>
          </a:p>
        </p:txBody>
      </p:sp>
      <p:sp>
        <p:nvSpPr>
          <p:cNvPr id="624" name="CustomShape 77"/>
          <p:cNvSpPr/>
          <p:nvPr/>
        </p:nvSpPr>
        <p:spPr>
          <a:xfrm>
            <a:off x="2613600" y="3112920"/>
            <a:ext cx="273960" cy="245160"/>
          </a:xfrm>
          <a:prstGeom prst="rect">
            <a:avLst/>
          </a:prstGeom>
          <a:noFill/>
          <a:ln w="9360">
            <a:noFill/>
          </a:ln>
        </p:spPr>
        <p:txBody>
          <a:bodyPr lIns="90000" rIns="90000" tIns="60840" bIns="45000"/>
          <a:p>
            <a:pPr>
              <a:lnSpc>
                <a:spcPct val="100000"/>
              </a:lnSpc>
            </a:pPr>
            <a:r>
              <a:rPr lang="en-US" sz="1100">
                <a:solidFill>
                  <a:srgbClr val="000000"/>
                </a:solidFill>
                <a:latin typeface="Times New Roman"/>
                <a:ea typeface="Lucida Sans Unicode"/>
              </a:rPr>
              <a:t>f</a:t>
            </a:r>
            <a:r>
              <a:rPr lang="en-US" sz="1100" baseline="-33000">
                <a:solidFill>
                  <a:srgbClr val="000000"/>
                </a:solidFill>
                <a:latin typeface="Times New Roman"/>
                <a:ea typeface="Lucida Sans Unicode"/>
              </a:rPr>
              <a:t>3</a:t>
            </a:r>
            <a:endParaRPr/>
          </a:p>
        </p:txBody>
      </p:sp>
      <p:sp>
        <p:nvSpPr>
          <p:cNvPr id="625" name="CustomShape 78"/>
          <p:cNvSpPr/>
          <p:nvPr/>
        </p:nvSpPr>
        <p:spPr>
          <a:xfrm>
            <a:off x="3262320" y="3322440"/>
            <a:ext cx="273960" cy="245160"/>
          </a:xfrm>
          <a:prstGeom prst="rect">
            <a:avLst/>
          </a:prstGeom>
          <a:noFill/>
          <a:ln w="9360">
            <a:noFill/>
          </a:ln>
        </p:spPr>
        <p:txBody>
          <a:bodyPr lIns="90000" rIns="90000" tIns="60840" bIns="45000"/>
          <a:p>
            <a:pPr>
              <a:lnSpc>
                <a:spcPct val="100000"/>
              </a:lnSpc>
            </a:pPr>
            <a:r>
              <a:rPr lang="en-US" sz="1100">
                <a:solidFill>
                  <a:srgbClr val="000000"/>
                </a:solidFill>
                <a:latin typeface="Times New Roman"/>
                <a:ea typeface="Lucida Sans Unicode"/>
              </a:rPr>
              <a:t>f</a:t>
            </a:r>
            <a:r>
              <a:rPr lang="en-US" sz="1100" baseline="-33000">
                <a:solidFill>
                  <a:srgbClr val="000000"/>
                </a:solidFill>
                <a:latin typeface="Times New Roman"/>
                <a:ea typeface="Lucida Sans Unicode"/>
              </a:rPr>
              <a:t>4</a:t>
            </a:r>
            <a:endParaRPr/>
          </a:p>
        </p:txBody>
      </p:sp>
      <p:sp>
        <p:nvSpPr>
          <p:cNvPr id="626" name="CustomShape 79"/>
          <p:cNvSpPr/>
          <p:nvPr/>
        </p:nvSpPr>
        <p:spPr>
          <a:xfrm>
            <a:off x="4136760" y="1949760"/>
            <a:ext cx="348840" cy="183240"/>
          </a:xfrm>
          <a:prstGeom prst="rect">
            <a:avLst/>
          </a:prstGeom>
          <a:noFill/>
          <a:ln w="9360">
            <a:noFill/>
          </a:ln>
        </p:spPr>
        <p:txBody>
          <a:bodyPr lIns="90000" rIns="90000" tIns="57240" bIns="45000"/>
          <a:p>
            <a:pPr>
              <a:lnSpc>
                <a:spcPct val="100000"/>
              </a:lnSpc>
            </a:pPr>
            <a:r>
              <a:rPr lang="en-US" sz="900">
                <a:solidFill>
                  <a:srgbClr val="000000"/>
                </a:solidFill>
                <a:latin typeface="Times New Roman"/>
                <a:ea typeface="Lucida Sans Unicode"/>
              </a:rPr>
              <a:t>TT</a:t>
            </a:r>
            <a:endParaRPr/>
          </a:p>
        </p:txBody>
      </p:sp>
      <p:sp>
        <p:nvSpPr>
          <p:cNvPr id="627" name="CustomShape 80"/>
          <p:cNvSpPr/>
          <p:nvPr/>
        </p:nvSpPr>
        <p:spPr>
          <a:xfrm>
            <a:off x="4036680" y="2696760"/>
            <a:ext cx="498600" cy="315720"/>
          </a:xfrm>
          <a:prstGeom prst="rect">
            <a:avLst/>
          </a:prstGeom>
          <a:noFill/>
          <a:ln w="9360">
            <a:noFill/>
          </a:ln>
        </p:spPr>
        <p:txBody>
          <a:bodyPr wrap="none" lIns="0" rIns="0" tIns="13320" bIns="0" anchor="ctr" anchorCtr="1"/>
          <a:p>
            <a:pPr>
              <a:lnSpc>
                <a:spcPct val="100000"/>
              </a:lnSpc>
            </a:pPr>
            <a:r>
              <a:rPr lang="en-US" sz="1000">
                <a:solidFill>
                  <a:srgbClr val="000000"/>
                </a:solidFill>
                <a:latin typeface="Times New Roman"/>
                <a:ea typeface="Lucida Sans Unicode"/>
              </a:rPr>
              <a:t>S</a:t>
            </a:r>
            <a:r>
              <a:rPr lang="en-US" sz="1000" baseline="-33000">
                <a:solidFill>
                  <a:srgbClr val="000000"/>
                </a:solidFill>
                <a:latin typeface="Times New Roman"/>
                <a:ea typeface="Lucida Sans Unicode"/>
              </a:rPr>
              <a:t>R</a:t>
            </a:r>
            <a:endParaRPr/>
          </a:p>
        </p:txBody>
      </p:sp>
      <p:sp>
        <p:nvSpPr>
          <p:cNvPr id="628" name="CustomShape 81"/>
          <p:cNvSpPr/>
          <p:nvPr/>
        </p:nvSpPr>
        <p:spPr>
          <a:xfrm>
            <a:off x="4036680" y="2694600"/>
            <a:ext cx="492120" cy="330120"/>
          </a:xfrm>
          <a:prstGeom prst="roundRect">
            <a:avLst>
              <a:gd name="adj" fmla="val 329"/>
            </a:avLst>
          </a:prstGeom>
          <a:noFill/>
          <a:ln w="9000">
            <a:solidFill>
              <a:srgbClr val="252525"/>
            </a:solidFill>
            <a:round/>
          </a:ln>
        </p:spPr>
      </p:sp>
      <p:sp>
        <p:nvSpPr>
          <p:cNvPr id="629" name="CustomShape 82"/>
          <p:cNvSpPr/>
          <p:nvPr/>
        </p:nvSpPr>
        <p:spPr>
          <a:xfrm>
            <a:off x="4836240" y="2696760"/>
            <a:ext cx="498600" cy="315720"/>
          </a:xfrm>
          <a:prstGeom prst="rect">
            <a:avLst/>
          </a:prstGeom>
          <a:noFill/>
          <a:ln w="9360">
            <a:noFill/>
          </a:ln>
        </p:spPr>
        <p:txBody>
          <a:bodyPr wrap="none" lIns="0" rIns="0" tIns="13320" bIns="0" anchor="ctr" anchorCtr="1"/>
          <a:p>
            <a:pPr>
              <a:lnSpc>
                <a:spcPct val="100000"/>
              </a:lnSpc>
            </a:pPr>
            <a:r>
              <a:rPr lang="en-US" sz="1000">
                <a:solidFill>
                  <a:srgbClr val="000000"/>
                </a:solidFill>
                <a:latin typeface="Times New Roman"/>
                <a:ea typeface="Lucida Sans Unicode"/>
              </a:rPr>
              <a:t>S</a:t>
            </a:r>
            <a:r>
              <a:rPr lang="en-US" sz="1000" baseline="-33000">
                <a:solidFill>
                  <a:srgbClr val="000000"/>
                </a:solidFill>
                <a:latin typeface="Times New Roman"/>
                <a:ea typeface="Lucida Sans Unicode"/>
              </a:rPr>
              <a:t>S</a:t>
            </a:r>
            <a:endParaRPr/>
          </a:p>
        </p:txBody>
      </p:sp>
      <p:sp>
        <p:nvSpPr>
          <p:cNvPr id="630" name="CustomShape 83"/>
          <p:cNvSpPr/>
          <p:nvPr/>
        </p:nvSpPr>
        <p:spPr>
          <a:xfrm>
            <a:off x="4836240" y="2694600"/>
            <a:ext cx="492120" cy="330120"/>
          </a:xfrm>
          <a:prstGeom prst="roundRect">
            <a:avLst>
              <a:gd name="adj" fmla="val 329"/>
            </a:avLst>
          </a:prstGeom>
          <a:noFill/>
          <a:ln w="9000">
            <a:solidFill>
              <a:srgbClr val="252525"/>
            </a:solidFill>
            <a:round/>
          </a:ln>
        </p:spPr>
      </p:sp>
      <p:sp>
        <p:nvSpPr>
          <p:cNvPr id="631" name="CustomShape 84"/>
          <p:cNvSpPr/>
          <p:nvPr/>
        </p:nvSpPr>
        <p:spPr>
          <a:xfrm>
            <a:off x="6859800" y="3320640"/>
            <a:ext cx="1998000" cy="631080"/>
          </a:xfrm>
          <a:prstGeom prst="rect">
            <a:avLst/>
          </a:prstGeom>
          <a:noFill/>
          <a:ln w="9360">
            <a:noFill/>
          </a:ln>
        </p:spPr>
        <p:txBody>
          <a:bodyPr lIns="90000" rIns="90000" tIns="57600" bIns="45000"/>
          <a:p>
            <a:pPr>
              <a:lnSpc>
                <a:spcPct val="95000"/>
              </a:lnSpc>
            </a:pPr>
            <a:r>
              <a:rPr lang="en-US" sz="1600">
                <a:solidFill>
                  <a:srgbClr val="000000"/>
                </a:solidFill>
                <a:latin typeface="Chancellor"/>
                <a:ea typeface="Lucida Sans Unicode"/>
              </a:rPr>
              <a:t>A</a:t>
            </a:r>
            <a:r>
              <a:rPr lang="en-US" sz="1600" baseline="-33000">
                <a:solidFill>
                  <a:srgbClr val="000000"/>
                </a:solidFill>
                <a:latin typeface="Times New Roman"/>
                <a:ea typeface="Lucida Sans Unicode"/>
              </a:rPr>
              <a:t>1</a:t>
            </a:r>
            <a:r>
              <a:rPr lang="en-US" sz="1600">
                <a:solidFill>
                  <a:srgbClr val="000000"/>
                </a:solidFill>
                <a:latin typeface="Times New Roman"/>
                <a:ea typeface="Lucida Sans Unicode"/>
              </a:rPr>
              <a:t>: </a:t>
            </a:r>
            <a:r>
              <a:rPr lang="en-US" sz="1600">
                <a:solidFill>
                  <a:srgbClr val="000000"/>
                </a:solidFill>
                <a:latin typeface="Times New Roman"/>
                <a:ea typeface="Times New Roman"/>
              </a:rPr>
              <a:t>τ</a:t>
            </a:r>
            <a:r>
              <a:rPr lang="en-US" sz="1600" baseline="-33000">
                <a:solidFill>
                  <a:srgbClr val="000000"/>
                </a:solidFill>
                <a:latin typeface="Times New Roman"/>
                <a:ea typeface="Times New Roman"/>
              </a:rPr>
              <a:t>1 </a:t>
            </a:r>
            <a:r>
              <a:rPr lang="en-US" sz="1100">
                <a:solidFill>
                  <a:srgbClr val="000000"/>
                </a:solidFill>
                <a:latin typeface="Wingdings"/>
                <a:ea typeface="Wingdings"/>
              </a:rPr>
              <a:t>à</a:t>
            </a:r>
            <a:r>
              <a:rPr lang="en-US" sz="1600">
                <a:solidFill>
                  <a:srgbClr val="000000"/>
                </a:solidFill>
                <a:latin typeface="Webdings"/>
                <a:ea typeface="Wingdings"/>
              </a:rPr>
              <a:t> </a:t>
            </a:r>
            <a:r>
              <a:rPr lang="en-US" sz="1600">
                <a:solidFill>
                  <a:srgbClr val="000000"/>
                </a:solidFill>
                <a:latin typeface="Times New Roman"/>
                <a:ea typeface="Times New Roman"/>
              </a:rPr>
              <a:t>m</a:t>
            </a:r>
            <a:r>
              <a:rPr lang="en-US" sz="1600" baseline="-33000">
                <a:solidFill>
                  <a:srgbClr val="000000"/>
                </a:solidFill>
                <a:latin typeface="Times New Roman"/>
                <a:ea typeface="Times New Roman"/>
              </a:rPr>
              <a:t>1</a:t>
            </a:r>
            <a:r>
              <a:rPr lang="en-US" sz="1600">
                <a:solidFill>
                  <a:srgbClr val="000000"/>
                </a:solidFill>
                <a:latin typeface="Times New Roman"/>
                <a:ea typeface="Times New Roman"/>
              </a:rPr>
              <a:t> </a:t>
            </a:r>
            <a:r>
              <a:rPr lang="en-US" sz="1100">
                <a:solidFill>
                  <a:srgbClr val="000000"/>
                </a:solidFill>
                <a:latin typeface="Wingdings"/>
                <a:ea typeface="Wingdings"/>
              </a:rPr>
              <a:t>à</a:t>
            </a:r>
            <a:r>
              <a:rPr lang="en-US" sz="1600">
                <a:solidFill>
                  <a:srgbClr val="000000"/>
                </a:solidFill>
                <a:latin typeface="Times New Roman"/>
                <a:ea typeface="Arial"/>
              </a:rPr>
              <a:t> τ</a:t>
            </a:r>
            <a:r>
              <a:rPr lang="en-US" sz="1600" baseline="-33000">
                <a:solidFill>
                  <a:srgbClr val="000000"/>
                </a:solidFill>
                <a:latin typeface="Times New Roman"/>
                <a:ea typeface="Arial"/>
              </a:rPr>
              <a:t>3</a:t>
            </a:r>
            <a:r>
              <a:rPr lang="en-US" sz="1600">
                <a:solidFill>
                  <a:srgbClr val="000000"/>
                </a:solidFill>
                <a:latin typeface="Times New Roman"/>
                <a:ea typeface="Arial"/>
              </a:rPr>
              <a:t>, RC </a:t>
            </a:r>
            <a:endParaRPr/>
          </a:p>
          <a:p>
            <a:pPr>
              <a:lnSpc>
                <a:spcPct val="100000"/>
              </a:lnSpc>
            </a:pPr>
            <a:r>
              <a:rPr lang="en-US" sz="2000">
                <a:solidFill>
                  <a:srgbClr val="000000"/>
                </a:solidFill>
                <a:latin typeface="Times New Roman"/>
                <a:ea typeface="Arial"/>
              </a:rPr>
              <a:t>	</a:t>
            </a:r>
            <a:endParaRPr/>
          </a:p>
          <a:p>
            <a:pPr>
              <a:lnSpc>
                <a:spcPct val="100000"/>
              </a:lnSpc>
            </a:pPr>
            <a:r>
              <a:rPr lang="en-US">
                <a:solidFill>
                  <a:srgbClr val="000000"/>
                </a:solidFill>
                <a:latin typeface="Calibri"/>
                <a:ea typeface="Arial"/>
              </a:rPr>
              <a:t> </a:t>
            </a:r>
            <a:r>
              <a:rPr lang="en-US">
                <a:solidFill>
                  <a:srgbClr val="000000"/>
                </a:solidFill>
                <a:latin typeface="Calibri"/>
                <a:ea typeface="Times New Roman"/>
              </a:rPr>
              <a:t> </a:t>
            </a:r>
            <a:endParaRPr/>
          </a:p>
        </p:txBody>
      </p:sp>
      <p:sp>
        <p:nvSpPr>
          <p:cNvPr id="632" name="CustomShape 85"/>
          <p:cNvSpPr/>
          <p:nvPr/>
        </p:nvSpPr>
        <p:spPr>
          <a:xfrm>
            <a:off x="6859800" y="3492000"/>
            <a:ext cx="1998000" cy="295200"/>
          </a:xfrm>
          <a:prstGeom prst="rect">
            <a:avLst/>
          </a:prstGeom>
          <a:noFill/>
          <a:ln w="9360">
            <a:noFill/>
          </a:ln>
        </p:spPr>
        <p:txBody>
          <a:bodyPr lIns="90000" rIns="90000" tIns="0" bIns="0"/>
          <a:p>
            <a:pPr>
              <a:lnSpc>
                <a:spcPct val="95000"/>
              </a:lnSpc>
            </a:pPr>
            <a:r>
              <a:rPr lang="en-US" sz="1600">
                <a:solidFill>
                  <a:srgbClr val="000000"/>
                </a:solidFill>
                <a:latin typeface="Chancellor"/>
                <a:ea typeface="Lucida Sans Unicode"/>
              </a:rPr>
              <a:t>A</a:t>
            </a:r>
            <a:r>
              <a:rPr lang="en-US" sz="1600" baseline="-33000">
                <a:solidFill>
                  <a:srgbClr val="000000"/>
                </a:solidFill>
                <a:latin typeface="Times New Roman"/>
                <a:ea typeface="Lucida Sans Unicode"/>
              </a:rPr>
              <a:t>2</a:t>
            </a:r>
            <a:r>
              <a:rPr lang="en-US" sz="1600">
                <a:solidFill>
                  <a:srgbClr val="000000"/>
                </a:solidFill>
                <a:latin typeface="Times New Roman"/>
                <a:ea typeface="Lucida Sans Unicode"/>
              </a:rPr>
              <a:t>: </a:t>
            </a:r>
            <a:r>
              <a:rPr lang="en-US" sz="1600">
                <a:solidFill>
                  <a:srgbClr val="000000"/>
                </a:solidFill>
                <a:latin typeface="Times New Roman"/>
                <a:ea typeface="Times New Roman"/>
              </a:rPr>
              <a:t>τ</a:t>
            </a:r>
            <a:r>
              <a:rPr lang="en-US" sz="1600" baseline="-33000">
                <a:solidFill>
                  <a:srgbClr val="000000"/>
                </a:solidFill>
                <a:latin typeface="Times New Roman"/>
                <a:ea typeface="Times New Roman"/>
              </a:rPr>
              <a:t>2 </a:t>
            </a:r>
            <a:r>
              <a:rPr lang="en-US" sz="1100">
                <a:solidFill>
                  <a:srgbClr val="000000"/>
                </a:solidFill>
                <a:latin typeface="Wingdings"/>
                <a:ea typeface="Wingdings"/>
              </a:rPr>
              <a:t>à</a:t>
            </a:r>
            <a:r>
              <a:rPr lang="en-US" sz="1600">
                <a:solidFill>
                  <a:srgbClr val="000000"/>
                </a:solidFill>
                <a:latin typeface="Webdings"/>
                <a:ea typeface="Wingdings"/>
              </a:rPr>
              <a:t> </a:t>
            </a:r>
            <a:r>
              <a:rPr lang="en-US" sz="1600">
                <a:solidFill>
                  <a:srgbClr val="000000"/>
                </a:solidFill>
                <a:latin typeface="Times New Roman"/>
                <a:ea typeface="Times New Roman"/>
              </a:rPr>
              <a:t>m</a:t>
            </a:r>
            <a:r>
              <a:rPr lang="en-US" sz="1600" baseline="-33000">
                <a:solidFill>
                  <a:srgbClr val="000000"/>
                </a:solidFill>
                <a:latin typeface="Times New Roman"/>
                <a:ea typeface="Times New Roman"/>
              </a:rPr>
              <a:t>2</a:t>
            </a:r>
            <a:r>
              <a:rPr lang="en-US" sz="1600">
                <a:solidFill>
                  <a:srgbClr val="000000"/>
                </a:solidFill>
                <a:latin typeface="Times New Roman"/>
                <a:ea typeface="Times New Roman"/>
              </a:rPr>
              <a:t> </a:t>
            </a:r>
            <a:r>
              <a:rPr lang="en-US" sz="1100">
                <a:solidFill>
                  <a:srgbClr val="000000"/>
                </a:solidFill>
                <a:latin typeface="Wingdings"/>
                <a:ea typeface="Wingdings"/>
              </a:rPr>
              <a:t>à</a:t>
            </a:r>
            <a:r>
              <a:rPr lang="en-US" sz="1600">
                <a:solidFill>
                  <a:srgbClr val="000000"/>
                </a:solidFill>
                <a:latin typeface="Times New Roman"/>
                <a:ea typeface="Arial"/>
              </a:rPr>
              <a:t> τ</a:t>
            </a:r>
            <a:r>
              <a:rPr lang="en-US" sz="1600" baseline="-33000">
                <a:solidFill>
                  <a:srgbClr val="000000"/>
                </a:solidFill>
                <a:latin typeface="Times New Roman"/>
                <a:ea typeface="Arial"/>
              </a:rPr>
              <a:t>4</a:t>
            </a:r>
            <a:r>
              <a:rPr lang="en-US" sz="1600">
                <a:solidFill>
                  <a:srgbClr val="000000"/>
                </a:solidFill>
                <a:latin typeface="Times New Roman"/>
                <a:ea typeface="Arial"/>
              </a:rPr>
              <a:t>, TT</a:t>
            </a:r>
            <a:r>
              <a:rPr lang="en-US" sz="2800">
                <a:solidFill>
                  <a:srgbClr val="000000"/>
                </a:solidFill>
                <a:latin typeface="Times New Roman"/>
                <a:ea typeface="Arial"/>
              </a:rPr>
              <a:t> </a:t>
            </a:r>
            <a:endParaRPr/>
          </a:p>
          <a:p>
            <a:pPr>
              <a:lnSpc>
                <a:spcPct val="100000"/>
              </a:lnSpc>
            </a:pPr>
            <a:r>
              <a:rPr lang="en-US" sz="2000">
                <a:solidFill>
                  <a:srgbClr val="000000"/>
                </a:solidFill>
                <a:latin typeface="Times New Roman"/>
                <a:ea typeface="Arial"/>
              </a:rPr>
              <a:t>	</a:t>
            </a:r>
            <a:endParaRPr/>
          </a:p>
          <a:p>
            <a:pPr>
              <a:lnSpc>
                <a:spcPct val="100000"/>
              </a:lnSpc>
            </a:pPr>
            <a:r>
              <a:rPr lang="en-US">
                <a:solidFill>
                  <a:srgbClr val="000000"/>
                </a:solidFill>
                <a:latin typeface="Calibri"/>
                <a:ea typeface="Arial"/>
              </a:rPr>
              <a:t> </a:t>
            </a:r>
            <a:r>
              <a:rPr lang="en-US">
                <a:solidFill>
                  <a:srgbClr val="000000"/>
                </a:solidFill>
                <a:latin typeface="Calibri"/>
                <a:ea typeface="Times New Roman"/>
              </a:rPr>
              <a:t> </a:t>
            </a:r>
            <a:endParaRPr/>
          </a:p>
        </p:txBody>
      </p:sp>
      <p:sp>
        <p:nvSpPr>
          <p:cNvPr id="633" name="Line 86"/>
          <p:cNvSpPr/>
          <p:nvPr/>
        </p:nvSpPr>
        <p:spPr>
          <a:xfrm>
            <a:off x="3733560" y="2311920"/>
            <a:ext cx="57240" cy="0"/>
          </a:xfrm>
          <a:prstGeom prst="line">
            <a:avLst/>
          </a:prstGeom>
          <a:ln w="9360">
            <a:solidFill>
              <a:srgbClr val="000000"/>
            </a:solidFill>
            <a:round/>
            <a:tailEnd len="med" type="triangle" w="med"/>
          </a:ln>
        </p:spPr>
      </p:sp>
      <p:sp>
        <p:nvSpPr>
          <p:cNvPr id="634" name="Line 87"/>
          <p:cNvSpPr/>
          <p:nvPr/>
        </p:nvSpPr>
        <p:spPr>
          <a:xfrm>
            <a:off x="3732840" y="1843560"/>
            <a:ext cx="57240" cy="0"/>
          </a:xfrm>
          <a:prstGeom prst="line">
            <a:avLst/>
          </a:prstGeom>
          <a:ln w="9360">
            <a:solidFill>
              <a:srgbClr val="000000"/>
            </a:solidFill>
            <a:round/>
            <a:tailEnd len="med" type="triangle" w="med"/>
          </a:ln>
        </p:spPr>
      </p:sp>
      <p:sp>
        <p:nvSpPr>
          <p:cNvPr id="635" name="CustomShape 88"/>
          <p:cNvSpPr/>
          <p:nvPr/>
        </p:nvSpPr>
        <p:spPr>
          <a:xfrm>
            <a:off x="420120" y="4749120"/>
            <a:ext cx="219240" cy="219240"/>
          </a:xfrm>
          <a:prstGeom prst="ellipse">
            <a:avLst/>
          </a:prstGeom>
          <a:solidFill>
            <a:srgbClr val="800000"/>
          </a:solidFill>
          <a:ln w="19080">
            <a:solidFill>
              <a:srgbClr val="800000"/>
            </a:solidFill>
            <a:round/>
          </a:ln>
        </p:spPr>
        <p:txBody>
          <a:bodyPr lIns="0" rIns="0" tIns="0" bIns="0" anchor="b" anchorCtr="1"/>
          <a:p>
            <a:pPr algn="ctr">
              <a:lnSpc>
                <a:spcPct val="100000"/>
              </a:lnSpc>
            </a:pPr>
            <a:r>
              <a:rPr b="1" lang="en-US" sz="1400">
                <a:solidFill>
                  <a:srgbClr val="ffffff"/>
                </a:solidFill>
                <a:latin typeface="Times New Roman"/>
                <a:ea typeface="Lucida Sans Unicode"/>
              </a:rPr>
              <a:t>b</a:t>
            </a:r>
            <a:endParaRPr/>
          </a:p>
        </p:txBody>
      </p:sp>
      <p:sp>
        <p:nvSpPr>
          <p:cNvPr id="636" name="CustomShape 89"/>
          <p:cNvSpPr/>
          <p:nvPr/>
        </p:nvSpPr>
        <p:spPr>
          <a:xfrm>
            <a:off x="4408200" y="2424240"/>
            <a:ext cx="219240" cy="219240"/>
          </a:xfrm>
          <a:prstGeom prst="ellipse">
            <a:avLst/>
          </a:prstGeom>
          <a:solidFill>
            <a:srgbClr val="800000"/>
          </a:solidFill>
          <a:ln w="19080">
            <a:solidFill>
              <a:srgbClr val="800000"/>
            </a:solidFill>
            <a:round/>
          </a:ln>
        </p:spPr>
        <p:txBody>
          <a:bodyPr lIns="0" rIns="0" tIns="0" bIns="0" anchor="b" anchorCtr="1"/>
          <a:p>
            <a:pPr algn="ctr">
              <a:lnSpc>
                <a:spcPct val="100000"/>
              </a:lnSpc>
            </a:pPr>
            <a:r>
              <a:rPr b="1" lang="en-US" sz="1400">
                <a:solidFill>
                  <a:srgbClr val="ffffff"/>
                </a:solidFill>
                <a:latin typeface="Times New Roman"/>
                <a:ea typeface="Lucida Sans Unicode"/>
              </a:rPr>
              <a:t>b</a:t>
            </a:r>
            <a:endParaRPr/>
          </a:p>
        </p:txBody>
      </p:sp>
      <p:sp>
        <p:nvSpPr>
          <p:cNvPr id="637" name="CustomShape 90"/>
          <p:cNvSpPr/>
          <p:nvPr/>
        </p:nvSpPr>
        <p:spPr>
          <a:xfrm>
            <a:off x="417960" y="4748400"/>
            <a:ext cx="219240" cy="219240"/>
          </a:xfrm>
          <a:prstGeom prst="ellipse">
            <a:avLst/>
          </a:prstGeom>
          <a:solidFill>
            <a:srgbClr val="003366"/>
          </a:solidFill>
          <a:ln w="1908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b</a:t>
            </a:r>
            <a:endParaRPr/>
          </a:p>
        </p:txBody>
      </p:sp>
      <p:sp>
        <p:nvSpPr>
          <p:cNvPr id="638" name="CustomShape 91"/>
          <p:cNvSpPr/>
          <p:nvPr/>
        </p:nvSpPr>
        <p:spPr>
          <a:xfrm>
            <a:off x="4406040" y="2423520"/>
            <a:ext cx="219240" cy="219240"/>
          </a:xfrm>
          <a:prstGeom prst="ellipse">
            <a:avLst/>
          </a:prstGeom>
          <a:solidFill>
            <a:srgbClr val="003366"/>
          </a:solidFill>
          <a:ln w="1908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b</a:t>
            </a:r>
            <a:endParaRPr/>
          </a:p>
        </p:txBody>
      </p:sp>
      <p:sp>
        <p:nvSpPr>
          <p:cNvPr id="639" name="CustomShape 92"/>
          <p:cNvSpPr/>
          <p:nvPr/>
        </p:nvSpPr>
        <p:spPr>
          <a:xfrm>
            <a:off x="417960" y="4345200"/>
            <a:ext cx="219240" cy="219240"/>
          </a:xfrm>
          <a:prstGeom prst="ellipse">
            <a:avLst/>
          </a:prstGeom>
          <a:solidFill>
            <a:srgbClr val="800000"/>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
        <p:nvSpPr>
          <p:cNvPr id="640" name="CustomShape 93"/>
          <p:cNvSpPr/>
          <p:nvPr/>
        </p:nvSpPr>
        <p:spPr>
          <a:xfrm>
            <a:off x="2188440" y="2633760"/>
            <a:ext cx="219240" cy="219240"/>
          </a:xfrm>
          <a:prstGeom prst="ellipse">
            <a:avLst/>
          </a:prstGeom>
          <a:solidFill>
            <a:srgbClr val="800000"/>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
        <p:nvSpPr>
          <p:cNvPr id="641" name="CustomShape 94"/>
          <p:cNvSpPr/>
          <p:nvPr/>
        </p:nvSpPr>
        <p:spPr>
          <a:xfrm>
            <a:off x="5465880" y="2853360"/>
            <a:ext cx="219240" cy="219240"/>
          </a:xfrm>
          <a:prstGeom prst="ellipse">
            <a:avLst/>
          </a:prstGeom>
          <a:solidFill>
            <a:srgbClr val="800000"/>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
        <p:nvSpPr>
          <p:cNvPr id="642" name="TextShape 95"/>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TT Transmission</a:t>
            </a:r>
            <a:endParaRPr/>
          </a:p>
        </p:txBody>
      </p:sp>
      <p:sp>
        <p:nvSpPr>
          <p:cNvPr id="643" name="CustomShape 96"/>
          <p:cNvSpPr/>
          <p:nvPr/>
        </p:nvSpPr>
        <p:spPr>
          <a:xfrm>
            <a:off x="417960" y="4345200"/>
            <a:ext cx="219240" cy="219240"/>
          </a:xfrm>
          <a:prstGeom prst="ellipse">
            <a:avLst/>
          </a:prstGeom>
          <a:solidFill>
            <a:srgbClr val="003366"/>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
        <p:nvSpPr>
          <p:cNvPr id="644" name="CustomShape 97"/>
          <p:cNvSpPr/>
          <p:nvPr/>
        </p:nvSpPr>
        <p:spPr>
          <a:xfrm>
            <a:off x="22680" y="4257360"/>
            <a:ext cx="6252840" cy="305280"/>
          </a:xfrm>
          <a:prstGeom prst="rect">
            <a:avLst/>
          </a:prstGeom>
          <a:noFill/>
          <a:ln>
            <a:noFill/>
          </a:ln>
        </p:spPr>
        <p:txBody>
          <a:bodyPr wrap="none" lIns="90000" rIns="90000" tIns="0" bIns="0"/>
          <a:p>
            <a:pPr>
              <a:lnSpc>
                <a:spcPct val="100000"/>
              </a:lnSpc>
            </a:pPr>
            <a:r>
              <a:rPr lang="en-US" sz="2000">
                <a:solidFill>
                  <a:srgbClr val="08519c"/>
                </a:solidFill>
                <a:latin typeface="Calibri"/>
              </a:rPr>
              <a:t>TT frames send according to sending schedules</a:t>
            </a:r>
            <a:endParaRPr/>
          </a:p>
        </p:txBody>
      </p:sp>
      <p:sp>
        <p:nvSpPr>
          <p:cNvPr id="645" name="CustomShape 98"/>
          <p:cNvSpPr/>
          <p:nvPr/>
        </p:nvSpPr>
        <p:spPr>
          <a:xfrm>
            <a:off x="-28440" y="4660200"/>
            <a:ext cx="6751080" cy="305280"/>
          </a:xfrm>
          <a:prstGeom prst="rect">
            <a:avLst/>
          </a:prstGeom>
          <a:noFill/>
          <a:ln>
            <a:noFill/>
          </a:ln>
        </p:spPr>
        <p:txBody>
          <a:bodyPr wrap="none" lIns="90000" rIns="90000" tIns="0" bIns="0"/>
          <a:p>
            <a:pPr>
              <a:lnSpc>
                <a:spcPct val="100000"/>
              </a:lnSpc>
            </a:pPr>
            <a:r>
              <a:rPr lang="en-US" sz="2000">
                <a:solidFill>
                  <a:srgbClr val="08519c"/>
                </a:solidFill>
                <a:latin typeface="Calibri"/>
              </a:rPr>
              <a:t>Window of acceptance based on receive schedules </a:t>
            </a:r>
            <a:endParaRPr/>
          </a:p>
        </p:txBody>
      </p:sp>
      <p:sp>
        <p:nvSpPr>
          <p:cNvPr id="646" name="CustomShape 99"/>
          <p:cNvSpPr/>
          <p:nvPr/>
        </p:nvSpPr>
        <p:spPr>
          <a:xfrm>
            <a:off x="2188440" y="2633760"/>
            <a:ext cx="219240" cy="219240"/>
          </a:xfrm>
          <a:prstGeom prst="ellipse">
            <a:avLst/>
          </a:prstGeom>
          <a:solidFill>
            <a:srgbClr val="003366"/>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
        <p:nvSpPr>
          <p:cNvPr id="647" name="CustomShape 100"/>
          <p:cNvSpPr/>
          <p:nvPr/>
        </p:nvSpPr>
        <p:spPr>
          <a:xfrm>
            <a:off x="5465880" y="2853360"/>
            <a:ext cx="219240" cy="219240"/>
          </a:xfrm>
          <a:prstGeom prst="ellipse">
            <a:avLst/>
          </a:prstGeom>
          <a:solidFill>
            <a:srgbClr val="003366"/>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Tree>
  </p:cSld>
  <p:timing>
    <p:tnLst>
      <p:par>
        <p:cTn id="363" dur="indefinite" restart="never" nodeType="tmRoot">
          <p:childTnLst>
            <p:seq>
              <p:cTn id="364" dur="indefinite" nodeType="mainSeq">
                <p:childTnLst>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639"/>
                                        </p:tgtEl>
                                        <p:attrNameLst>
                                          <p:attrName>style.visibility</p:attrName>
                                        </p:attrNameLst>
                                      </p:cBhvr>
                                      <p:to>
                                        <p:strVal val="visible"/>
                                      </p:to>
                                    </p:set>
                                  </p:childTnLst>
                                </p:cTn>
                              </p:par>
                              <p:par>
                                <p:cTn id="369" nodeType="withEffect" fill="hold" presetClass="entr" presetID="1">
                                  <p:stCondLst>
                                    <p:cond delay="0"/>
                                  </p:stCondLst>
                                  <p:childTnLst>
                                    <p:set>
                                      <p:cBhvr>
                                        <p:cTn id="370" dur="1" fill="hold">
                                          <p:stCondLst>
                                            <p:cond delay="0"/>
                                          </p:stCondLst>
                                        </p:cTn>
                                        <p:tgtEl>
                                          <p:spTgt spid="640"/>
                                        </p:tgtEl>
                                        <p:attrNameLst>
                                          <p:attrName>style.visibility</p:attrName>
                                        </p:attrNameLst>
                                      </p:cBhvr>
                                      <p:to>
                                        <p:strVal val="visible"/>
                                      </p:to>
                                    </p:set>
                                  </p:childTnLst>
                                </p:cTn>
                              </p:par>
                              <p:par>
                                <p:cTn id="371" nodeType="withEffect" fill="hold" presetClass="entr" presetID="1">
                                  <p:stCondLst>
                                    <p:cond delay="0"/>
                                  </p:stCondLst>
                                  <p:childTnLst>
                                    <p:set>
                                      <p:cBhvr>
                                        <p:cTn id="372" dur="1" fill="hold">
                                          <p:stCondLst>
                                            <p:cond delay="0"/>
                                          </p:stCondLst>
                                        </p:cTn>
                                        <p:tgtEl>
                                          <p:spTgt spid="641"/>
                                        </p:tgtEl>
                                        <p:attrNameLst>
                                          <p:attrName>style.visibility</p:attrName>
                                        </p:attrNameLst>
                                      </p:cBhvr>
                                      <p:to>
                                        <p:strVal val="visible"/>
                                      </p:to>
                                    </p:set>
                                  </p:childTnLst>
                                </p:cTn>
                              </p:par>
                              <p:par>
                                <p:cTn id="373" nodeType="withEffect" fill="hold" presetClass="entr" presetID="1">
                                  <p:stCondLst>
                                    <p:cond delay="0"/>
                                  </p:stCondLst>
                                  <p:childTnLst>
                                    <p:set>
                                      <p:cBhvr>
                                        <p:cTn id="374" dur="1" fill="hold">
                                          <p:stCondLst>
                                            <p:cond delay="0"/>
                                          </p:stCondLst>
                                        </p:cTn>
                                        <p:tgtEl>
                                          <p:spTgt spid="644"/>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643"/>
                                        </p:tgtEl>
                                        <p:attrNameLst>
                                          <p:attrName>style.visibility</p:attrName>
                                        </p:attrNameLst>
                                      </p:cBhvr>
                                      <p:to>
                                        <p:strVal val="visible"/>
                                      </p:to>
                                    </p:set>
                                  </p:childTnLst>
                                </p:cTn>
                              </p:par>
                              <p:par>
                                <p:cTn id="379" nodeType="withEffect" fill="hold" presetClass="entr" presetID="1">
                                  <p:stCondLst>
                                    <p:cond delay="0"/>
                                  </p:stCondLst>
                                  <p:childTnLst>
                                    <p:set>
                                      <p:cBhvr>
                                        <p:cTn id="380" dur="1" fill="hold">
                                          <p:stCondLst>
                                            <p:cond delay="0"/>
                                          </p:stCondLst>
                                        </p:cTn>
                                        <p:tgtEl>
                                          <p:spTgt spid="646"/>
                                        </p:tgtEl>
                                        <p:attrNameLst>
                                          <p:attrName>style.visibility</p:attrName>
                                        </p:attrNameLst>
                                      </p:cBhvr>
                                      <p:to>
                                        <p:strVal val="visible"/>
                                      </p:to>
                                    </p:set>
                                  </p:childTnLst>
                                </p:cTn>
                              </p:par>
                              <p:par>
                                <p:cTn id="381" nodeType="withEffect" fill="hold" presetClass="entr" presetID="1">
                                  <p:stCondLst>
                                    <p:cond delay="0"/>
                                  </p:stCondLst>
                                  <p:childTnLst>
                                    <p:set>
                                      <p:cBhvr>
                                        <p:cTn id="382" dur="1" fill="hold">
                                          <p:stCondLst>
                                            <p:cond delay="0"/>
                                          </p:stCondLst>
                                        </p:cTn>
                                        <p:tgtEl>
                                          <p:spTgt spid="647"/>
                                        </p:tgtEl>
                                        <p:attrNameLst>
                                          <p:attrName>style.visibility</p:attrName>
                                        </p:attrNameLst>
                                      </p:cBhvr>
                                      <p:to>
                                        <p:strVal val="visible"/>
                                      </p:to>
                                    </p:set>
                                  </p:childTnLst>
                                </p:cTn>
                              </p:par>
                              <p:par>
                                <p:cTn id="383" nodeType="withEffect" fill="hold" presetClass="exit" presetID="1">
                                  <p:stCondLst>
                                    <p:cond delay="0"/>
                                  </p:stCondLst>
                                  <p:childTnLst>
                                    <p:set>
                                      <p:cBhvr>
                                        <p:cTn id="384" dur="1" fill="hold">
                                          <p:stCondLst>
                                            <p:cond delay="0"/>
                                          </p:stCondLst>
                                        </p:cTn>
                                        <p:tgtEl>
                                          <p:spTgt spid="639"/>
                                        </p:tgtEl>
                                        <p:attrNameLst>
                                          <p:attrName>style.visibility</p:attrName>
                                        </p:attrNameLst>
                                      </p:cBhvr>
                                      <p:to>
                                        <p:strVal val="hidden"/>
                                      </p:to>
                                    </p:set>
                                  </p:childTnLst>
                                </p:cTn>
                              </p:par>
                              <p:par>
                                <p:cTn id="385" nodeType="withEffect" fill="hold" presetClass="exit" presetID="1">
                                  <p:stCondLst>
                                    <p:cond delay="0"/>
                                  </p:stCondLst>
                                  <p:childTnLst>
                                    <p:set>
                                      <p:cBhvr>
                                        <p:cTn id="386" dur="1" fill="hold">
                                          <p:stCondLst>
                                            <p:cond delay="0"/>
                                          </p:stCondLst>
                                        </p:cTn>
                                        <p:tgtEl>
                                          <p:spTgt spid="640"/>
                                        </p:tgtEl>
                                        <p:attrNameLst>
                                          <p:attrName>style.visibility</p:attrName>
                                        </p:attrNameLst>
                                      </p:cBhvr>
                                      <p:to>
                                        <p:strVal val="hidden"/>
                                      </p:to>
                                    </p:set>
                                  </p:childTnLst>
                                </p:cTn>
                              </p:par>
                              <p:par>
                                <p:cTn id="387" nodeType="withEffect" fill="hold" presetClass="exit" presetID="1">
                                  <p:stCondLst>
                                    <p:cond delay="0"/>
                                  </p:stCondLst>
                                  <p:childTnLst>
                                    <p:set>
                                      <p:cBhvr>
                                        <p:cTn id="388" dur="1" fill="hold">
                                          <p:stCondLst>
                                            <p:cond delay="0"/>
                                          </p:stCondLst>
                                        </p:cTn>
                                        <p:tgtEl>
                                          <p:spTgt spid="641"/>
                                        </p:tgtEl>
                                        <p:attrNameLst>
                                          <p:attrName>style.visibility</p:attrName>
                                        </p:attrNameLst>
                                      </p:cBhvr>
                                      <p:to>
                                        <p:strVal val="hidden"/>
                                      </p:to>
                                    </p:set>
                                  </p:childTnLst>
                                </p:cTn>
                              </p:par>
                              <p:par>
                                <p:cTn id="389" nodeType="withEffect" fill="hold" presetClass="entr" presetID="1">
                                  <p:stCondLst>
                                    <p:cond delay="0"/>
                                  </p:stCondLst>
                                  <p:childTnLst>
                                    <p:set>
                                      <p:cBhvr>
                                        <p:cTn id="390" dur="1" fill="hold">
                                          <p:stCondLst>
                                            <p:cond delay="0"/>
                                          </p:stCondLst>
                                        </p:cTn>
                                        <p:tgtEl>
                                          <p:spTgt spid="-1"/>
                                        </p:tgtEl>
                                        <p:attrNameLst>
                                          <p:attrName>style.visibility</p:attrName>
                                        </p:attrNameLst>
                                      </p:cBhvr>
                                      <p:to>
                                        <p:strVal val="visible"/>
                                      </p:to>
                                    </p:set>
                                  </p:childTnLst>
                                </p:cTn>
                              </p:par>
                              <p:par>
                                <p:cTn id="391" nodeType="withEffect" fill="hold" presetClass="entr" presetID="1">
                                  <p:stCondLst>
                                    <p:cond delay="0"/>
                                  </p:stCondLst>
                                  <p:childTnLst>
                                    <p:set>
                                      <p:cBhvr>
                                        <p:cTn id="392" dur="1" fill="hold">
                                          <p:stCondLst>
                                            <p:cond delay="0"/>
                                          </p:stCondLst>
                                        </p:cTn>
                                        <p:tgtEl>
                                          <p:spTgt spid="6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xit" presetID="1">
                                  <p:stCondLst>
                                    <p:cond delay="0"/>
                                  </p:stCondLst>
                                  <p:childTnLst>
                                    <p:set>
                                      <p:cBhvr>
                                        <p:cTn id="396" dur="1" fill="hold">
                                          <p:stCondLst>
                                            <p:cond delay="0"/>
                                          </p:stCondLst>
                                        </p:cTn>
                                        <p:tgtEl>
                                          <p:spTgt spid="-1"/>
                                        </p:tgtEl>
                                        <p:attrNameLst>
                                          <p:attrName>style.visibility</p:attrName>
                                        </p:attrNameLst>
                                      </p:cBhvr>
                                      <p:to>
                                        <p:strVal val="hidden"/>
                                      </p:to>
                                    </p:set>
                                  </p:childTnLst>
                                </p:cTn>
                              </p:par>
                              <p:par>
                                <p:cTn id="397" nodeType="withEffect" fill="hold" presetClass="entr" presetID="1">
                                  <p:stCondLst>
                                    <p:cond delay="0"/>
                                  </p:stCondLst>
                                  <p:childTnLst>
                                    <p:set>
                                      <p:cBhvr>
                                        <p:cTn id="398"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 name="CustomShape 1"/>
          <p:cNvSpPr/>
          <p:nvPr/>
        </p:nvSpPr>
        <p:spPr>
          <a:xfrm>
            <a:off x="322920" y="6304680"/>
            <a:ext cx="1401840" cy="364680"/>
          </a:xfrm>
          <a:prstGeom prst="rect">
            <a:avLst/>
          </a:prstGeom>
          <a:solidFill>
            <a:srgbClr val="ffffff"/>
          </a:solidFill>
          <a:ln>
            <a:noFill/>
          </a:ln>
        </p:spPr>
        <p:txBody>
          <a:bodyPr wrap="none" lIns="90000" rIns="90000" tIns="45000" bIns="45000"/>
          <a:p>
            <a:pPr>
              <a:lnSpc>
                <a:spcPct val="100000"/>
              </a:lnSpc>
            </a:pPr>
            <a:r>
              <a:rPr lang="en-US">
                <a:solidFill>
                  <a:srgbClr val="000000"/>
                </a:solidFill>
                <a:latin typeface="Calibri"/>
              </a:rPr>
              <a:t>embedded</a:t>
            </a:r>
            <a:endParaRPr/>
          </a:p>
        </p:txBody>
      </p:sp>
      <p:sp>
        <p:nvSpPr>
          <p:cNvPr id="87" name="CustomShape 2"/>
          <p:cNvSpPr/>
          <p:nvPr/>
        </p:nvSpPr>
        <p:spPr>
          <a:xfrm>
            <a:off x="220320" y="6304680"/>
            <a:ext cx="2657520" cy="364680"/>
          </a:xfrm>
          <a:prstGeom prst="rect">
            <a:avLst/>
          </a:prstGeom>
          <a:solidFill>
            <a:srgbClr val="ffffff"/>
          </a:solidFill>
          <a:ln>
            <a:noFill/>
          </a:ln>
        </p:spPr>
        <p:txBody>
          <a:bodyPr wrap="none" lIns="90000" rIns="90000" tIns="45000" bIns="45000"/>
          <a:p>
            <a:pPr>
              <a:lnSpc>
                <a:spcPct val="100000"/>
              </a:lnSpc>
            </a:pPr>
            <a:r>
              <a:rPr lang="en-US">
                <a:solidFill>
                  <a:srgbClr val="808080"/>
                </a:solidFill>
                <a:latin typeface="Calibri"/>
              </a:rPr>
              <a:t>embedded / </a:t>
            </a:r>
            <a:r>
              <a:rPr lang="en-US">
                <a:solidFill>
                  <a:srgbClr val="000000"/>
                </a:solidFill>
                <a:latin typeface="Calibri"/>
              </a:rPr>
              <a:t>real-time</a:t>
            </a:r>
            <a:endParaRPr/>
          </a:p>
        </p:txBody>
      </p:sp>
      <p:pic>
        <p:nvPicPr>
          <p:cNvPr id="88" name="Picture 14" descr=""/>
          <p:cNvPicPr/>
          <p:nvPr/>
        </p:nvPicPr>
        <p:blipFill>
          <a:blip r:embed="rId1"/>
          <a:srcRect l="0" t="510196" r="0" b="0"/>
          <a:stretch>
            <a:fillRect/>
          </a:stretch>
        </p:blipFill>
        <p:spPr>
          <a:xfrm>
            <a:off x="2687760" y="1219320"/>
            <a:ext cx="2428200" cy="1249200"/>
          </a:xfrm>
          <a:prstGeom prst="rect">
            <a:avLst/>
          </a:prstGeom>
          <a:ln>
            <a:noFill/>
          </a:ln>
        </p:spPr>
      </p:pic>
      <p:sp>
        <p:nvSpPr>
          <p:cNvPr id="89" name="TextShape 3"/>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Introduction: embedded systems</a:t>
            </a:r>
            <a:endParaRPr/>
          </a:p>
        </p:txBody>
      </p:sp>
      <p:pic>
        <p:nvPicPr>
          <p:cNvPr id="90" name="Picture 3" descr=""/>
          <p:cNvPicPr/>
          <p:nvPr/>
        </p:nvPicPr>
        <p:blipFill>
          <a:blip r:embed="rId2"/>
          <a:stretch>
            <a:fillRect/>
          </a:stretch>
        </p:blipFill>
        <p:spPr>
          <a:xfrm>
            <a:off x="357120" y="1143000"/>
            <a:ext cx="2330280" cy="1489680"/>
          </a:xfrm>
          <a:prstGeom prst="rect">
            <a:avLst/>
          </a:prstGeom>
          <a:ln>
            <a:noFill/>
          </a:ln>
        </p:spPr>
      </p:pic>
      <p:pic>
        <p:nvPicPr>
          <p:cNvPr id="91" name="Picture 4" descr=""/>
          <p:cNvPicPr/>
          <p:nvPr/>
        </p:nvPicPr>
        <p:blipFill>
          <a:blip r:embed="rId3"/>
          <a:stretch>
            <a:fillRect/>
          </a:stretch>
        </p:blipFill>
        <p:spPr>
          <a:xfrm>
            <a:off x="357120" y="2792160"/>
            <a:ext cx="2347200" cy="1418040"/>
          </a:xfrm>
          <a:prstGeom prst="rect">
            <a:avLst/>
          </a:prstGeom>
          <a:ln>
            <a:noFill/>
          </a:ln>
        </p:spPr>
      </p:pic>
      <p:pic>
        <p:nvPicPr>
          <p:cNvPr id="92" name="Picture 6" descr=""/>
          <p:cNvPicPr/>
          <p:nvPr/>
        </p:nvPicPr>
        <p:blipFill>
          <a:blip r:embed="rId4"/>
          <a:stretch>
            <a:fillRect/>
          </a:stretch>
        </p:blipFill>
        <p:spPr>
          <a:xfrm>
            <a:off x="2743200" y="2903040"/>
            <a:ext cx="2184120" cy="1434240"/>
          </a:xfrm>
          <a:prstGeom prst="rect">
            <a:avLst/>
          </a:prstGeom>
          <a:ln>
            <a:noFill/>
          </a:ln>
        </p:spPr>
      </p:pic>
      <p:pic>
        <p:nvPicPr>
          <p:cNvPr id="93" name="Picture 7" descr=""/>
          <p:cNvPicPr/>
          <p:nvPr/>
        </p:nvPicPr>
        <p:blipFill>
          <a:blip r:embed="rId5"/>
          <a:stretch>
            <a:fillRect/>
          </a:stretch>
        </p:blipFill>
        <p:spPr>
          <a:xfrm>
            <a:off x="4927680" y="1143000"/>
            <a:ext cx="1460160" cy="1477800"/>
          </a:xfrm>
          <a:prstGeom prst="rect">
            <a:avLst/>
          </a:prstGeom>
          <a:ln>
            <a:noFill/>
          </a:ln>
        </p:spPr>
      </p:pic>
      <p:pic>
        <p:nvPicPr>
          <p:cNvPr id="94" name="Picture 8" descr=""/>
          <p:cNvPicPr/>
          <p:nvPr/>
        </p:nvPicPr>
        <p:blipFill>
          <a:blip r:embed="rId6"/>
          <a:stretch>
            <a:fillRect/>
          </a:stretch>
        </p:blipFill>
        <p:spPr>
          <a:xfrm>
            <a:off x="6743520" y="1219320"/>
            <a:ext cx="1738800" cy="1371240"/>
          </a:xfrm>
          <a:prstGeom prst="rect">
            <a:avLst/>
          </a:prstGeom>
          <a:ln>
            <a:noFill/>
          </a:ln>
        </p:spPr>
      </p:pic>
      <p:pic>
        <p:nvPicPr>
          <p:cNvPr id="95" name="Picture 9" descr=""/>
          <p:cNvPicPr/>
          <p:nvPr/>
        </p:nvPicPr>
        <p:blipFill>
          <a:blip r:embed="rId7"/>
          <a:srcRect l="0" t="0" r="293000" b="0"/>
          <a:stretch>
            <a:fillRect/>
          </a:stretch>
        </p:blipFill>
        <p:spPr>
          <a:xfrm>
            <a:off x="1549440" y="4575240"/>
            <a:ext cx="4046760" cy="1729080"/>
          </a:xfrm>
          <a:prstGeom prst="rect">
            <a:avLst/>
          </a:prstGeom>
          <a:ln>
            <a:noFill/>
          </a:ln>
        </p:spPr>
      </p:pic>
      <p:pic>
        <p:nvPicPr>
          <p:cNvPr id="96" name="Picture 10" descr=""/>
          <p:cNvPicPr/>
          <p:nvPr/>
        </p:nvPicPr>
        <p:blipFill>
          <a:blip r:embed="rId8"/>
          <a:stretch>
            <a:fillRect/>
          </a:stretch>
        </p:blipFill>
        <p:spPr>
          <a:xfrm>
            <a:off x="4927680" y="3149640"/>
            <a:ext cx="1460160" cy="995760"/>
          </a:xfrm>
          <a:prstGeom prst="rect">
            <a:avLst/>
          </a:prstGeom>
          <a:ln>
            <a:noFill/>
          </a:ln>
        </p:spPr>
      </p:pic>
      <p:pic>
        <p:nvPicPr>
          <p:cNvPr id="97" name="Picture 11" descr=""/>
          <p:cNvPicPr/>
          <p:nvPr/>
        </p:nvPicPr>
        <p:blipFill>
          <a:blip r:embed="rId9"/>
          <a:srcRect l="0" t="17988" r="0" b="20901"/>
          <a:stretch>
            <a:fillRect/>
          </a:stretch>
        </p:blipFill>
        <p:spPr>
          <a:xfrm>
            <a:off x="6388200" y="2984400"/>
            <a:ext cx="2395080" cy="1463400"/>
          </a:xfrm>
          <a:prstGeom prst="rect">
            <a:avLst/>
          </a:prstGeom>
          <a:ln>
            <a:noFill/>
          </a:ln>
        </p:spPr>
      </p:pic>
      <p:pic>
        <p:nvPicPr>
          <p:cNvPr id="98" name="Picture 12" descr=""/>
          <p:cNvPicPr/>
          <p:nvPr/>
        </p:nvPicPr>
        <p:blipFill>
          <a:blip r:embed="rId10"/>
          <a:stretch>
            <a:fillRect/>
          </a:stretch>
        </p:blipFill>
        <p:spPr>
          <a:xfrm>
            <a:off x="457560" y="4413600"/>
            <a:ext cx="1027800" cy="1890720"/>
          </a:xfrm>
          <a:prstGeom prst="rect">
            <a:avLst/>
          </a:prstGeom>
          <a:ln>
            <a:noFill/>
          </a:ln>
        </p:spPr>
      </p:pic>
      <p:pic>
        <p:nvPicPr>
          <p:cNvPr id="99" name="Picture 13" descr=""/>
          <p:cNvPicPr/>
          <p:nvPr/>
        </p:nvPicPr>
        <p:blipFill>
          <a:blip r:embed="rId11"/>
          <a:stretch>
            <a:fillRect/>
          </a:stretch>
        </p:blipFill>
        <p:spPr>
          <a:xfrm>
            <a:off x="5583240" y="4354560"/>
            <a:ext cx="3200040" cy="2166480"/>
          </a:xfrm>
          <a:prstGeom prst="rect">
            <a:avLst/>
          </a:prstGeom>
          <a:ln>
            <a:noFill/>
          </a:ln>
        </p:spPr>
      </p:pic>
      <p:sp>
        <p:nvSpPr>
          <p:cNvPr id="100" name="CustomShape 4"/>
          <p:cNvSpPr/>
          <p:nvPr/>
        </p:nvSpPr>
        <p:spPr>
          <a:xfrm>
            <a:off x="0" y="863640"/>
            <a:ext cx="2742840" cy="3549600"/>
          </a:xfrm>
          <a:prstGeom prst="rect">
            <a:avLst/>
          </a:prstGeom>
          <a:solidFill>
            <a:srgbClr val="ffffff"/>
          </a:solidFill>
          <a:ln w="9360">
            <a:noFill/>
          </a:ln>
        </p:spPr>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8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8" name="CustomShape 1"/>
          <p:cNvSpPr/>
          <p:nvPr/>
        </p:nvSpPr>
        <p:spPr>
          <a:xfrm>
            <a:off x="3886920" y="1242360"/>
            <a:ext cx="2198160" cy="1871640"/>
          </a:xfrm>
          <a:prstGeom prst="roundRect">
            <a:avLst>
              <a:gd name="adj" fmla="val 4495"/>
            </a:avLst>
          </a:prstGeom>
          <a:solidFill>
            <a:srgbClr val="ffffff"/>
          </a:solidFill>
          <a:ln w="18000">
            <a:solidFill>
              <a:srgbClr val="252525"/>
            </a:solidFill>
            <a:round/>
          </a:ln>
        </p:spPr>
      </p:sp>
      <p:sp>
        <p:nvSpPr>
          <p:cNvPr id="649" name="CustomShape 2"/>
          <p:cNvSpPr/>
          <p:nvPr/>
        </p:nvSpPr>
        <p:spPr>
          <a:xfrm>
            <a:off x="314640" y="1242360"/>
            <a:ext cx="2797560" cy="1871640"/>
          </a:xfrm>
          <a:prstGeom prst="roundRect">
            <a:avLst>
              <a:gd name="adj" fmla="val 4495"/>
            </a:avLst>
          </a:prstGeom>
          <a:solidFill>
            <a:srgbClr val="ffffff"/>
          </a:solidFill>
          <a:ln w="18000">
            <a:solidFill>
              <a:srgbClr val="252525"/>
            </a:solidFill>
            <a:round/>
          </a:ln>
        </p:spPr>
      </p:sp>
      <p:sp>
        <p:nvSpPr>
          <p:cNvPr id="650" name="CustomShape 3"/>
          <p:cNvSpPr/>
          <p:nvPr/>
        </p:nvSpPr>
        <p:spPr>
          <a:xfrm>
            <a:off x="464400" y="1488960"/>
            <a:ext cx="699120" cy="270360"/>
          </a:xfrm>
          <a:prstGeom prst="rect">
            <a:avLst/>
          </a:prstGeom>
          <a:noFill/>
          <a:ln w="9360">
            <a:noFill/>
          </a:ln>
        </p:spPr>
        <p:txBody>
          <a:bodyPr lIns="90000" rIns="90000" tIns="60840" bIns="45000" anchor="ctr"/>
          <a:p>
            <a:pPr algn="ctr">
              <a:lnSpc>
                <a:spcPct val="100000"/>
              </a:lnSpc>
            </a:pPr>
            <a:r>
              <a:rPr lang="en-US" sz="1200">
                <a:solidFill>
                  <a:srgbClr val="000000"/>
                </a:solidFill>
                <a:latin typeface="Times New Roman"/>
                <a:ea typeface="Lucida Sans Unicode"/>
              </a:rPr>
              <a:t>CPU</a:t>
            </a:r>
            <a:endParaRPr/>
          </a:p>
        </p:txBody>
      </p:sp>
      <p:sp>
        <p:nvSpPr>
          <p:cNvPr id="651" name="CustomShape 4"/>
          <p:cNvSpPr/>
          <p:nvPr/>
        </p:nvSpPr>
        <p:spPr>
          <a:xfrm>
            <a:off x="464400" y="1512720"/>
            <a:ext cx="699120" cy="1527480"/>
          </a:xfrm>
          <a:prstGeom prst="roundRect">
            <a:avLst>
              <a:gd name="adj" fmla="val 14051"/>
            </a:avLst>
          </a:prstGeom>
          <a:noFill/>
          <a:ln w="18000">
            <a:solidFill>
              <a:srgbClr val="252525"/>
            </a:solidFill>
            <a:round/>
          </a:ln>
        </p:spPr>
      </p:sp>
      <p:sp>
        <p:nvSpPr>
          <p:cNvPr id="652" name="CustomShape 5"/>
          <p:cNvSpPr/>
          <p:nvPr/>
        </p:nvSpPr>
        <p:spPr>
          <a:xfrm>
            <a:off x="464400" y="1710720"/>
            <a:ext cx="698040" cy="441720"/>
          </a:xfrm>
          <a:prstGeom prst="roundRect">
            <a:avLst>
              <a:gd name="adj" fmla="val 0"/>
            </a:avLst>
          </a:prstGeom>
          <a:solidFill>
            <a:srgbClr val="ffffff"/>
          </a:solidFill>
          <a:ln w="18000">
            <a:solidFill>
              <a:srgbClr val="252525"/>
            </a:solidFill>
            <a:round/>
          </a:ln>
        </p:spPr>
        <p:txBody>
          <a:bodyPr wrap="none" lIns="7200" rIns="0" tIns="18720" bIns="0"/>
          <a:p>
            <a:pPr>
              <a:lnSpc>
                <a:spcPct val="95000"/>
              </a:lnSpc>
            </a:pPr>
            <a:r>
              <a:rPr lang="en-US">
                <a:solidFill>
                  <a:srgbClr val="000000"/>
                </a:solidFill>
                <a:latin typeface="Chancellor"/>
                <a:ea typeface="Lucida Sans Unicode"/>
              </a:rPr>
              <a:t> </a:t>
            </a:r>
            <a:r>
              <a:rPr lang="en-US" sz="1200">
                <a:solidFill>
                  <a:srgbClr val="000000"/>
                </a:solidFill>
                <a:latin typeface="Chancellor"/>
                <a:ea typeface="Lucida Sans Unicode"/>
              </a:rPr>
              <a:t>P</a:t>
            </a:r>
            <a:r>
              <a:rPr lang="en-US" sz="1200" baseline="-33000">
                <a:solidFill>
                  <a:srgbClr val="000000"/>
                </a:solidFill>
                <a:latin typeface="Times New Roman"/>
                <a:ea typeface="Lucida Sans Unicode"/>
              </a:rPr>
              <a:t>1,1</a:t>
            </a:r>
            <a:endParaRPr/>
          </a:p>
        </p:txBody>
      </p:sp>
      <p:sp>
        <p:nvSpPr>
          <p:cNvPr id="653" name="CustomShape 6"/>
          <p:cNvSpPr/>
          <p:nvPr/>
        </p:nvSpPr>
        <p:spPr>
          <a:xfrm>
            <a:off x="780480" y="1858320"/>
            <a:ext cx="203400" cy="198360"/>
          </a:xfrm>
          <a:prstGeom prst="ellipse">
            <a:avLst/>
          </a:prstGeom>
          <a:solidFill>
            <a:srgbClr val="006d2c"/>
          </a:solidFill>
          <a:ln w="9360">
            <a:solidFill>
              <a:srgbClr val="000000"/>
            </a:solidFill>
            <a:round/>
          </a:ln>
        </p:spPr>
        <p:txBody>
          <a:bodyPr wrap="none" lIns="0" rIns="0" tIns="0" bIns="0" anchor="b"/>
          <a:p>
            <a:pPr algn="ctr">
              <a:lnSpc>
                <a:spcPct val="100000"/>
              </a:lnSpc>
            </a:pPr>
            <a:r>
              <a:rPr lang="en-US" sz="1200">
                <a:solidFill>
                  <a:srgbClr val="ffffff"/>
                </a:solidFill>
                <a:latin typeface="Times New Roman"/>
                <a:ea typeface="Times New Roman"/>
              </a:rPr>
              <a:t>τ</a:t>
            </a:r>
            <a:r>
              <a:rPr lang="en-US" sz="1200" baseline="-33000">
                <a:solidFill>
                  <a:srgbClr val="ffffff"/>
                </a:solidFill>
                <a:latin typeface="Times New Roman"/>
                <a:ea typeface="Times New Roman"/>
              </a:rPr>
              <a:t>1</a:t>
            </a:r>
            <a:endParaRPr/>
          </a:p>
        </p:txBody>
      </p:sp>
      <p:sp>
        <p:nvSpPr>
          <p:cNvPr id="654" name="CustomShape 7"/>
          <p:cNvSpPr/>
          <p:nvPr/>
        </p:nvSpPr>
        <p:spPr>
          <a:xfrm>
            <a:off x="464400" y="2153880"/>
            <a:ext cx="698040" cy="441720"/>
          </a:xfrm>
          <a:prstGeom prst="roundRect">
            <a:avLst>
              <a:gd name="adj" fmla="val 0"/>
            </a:avLst>
          </a:prstGeom>
          <a:solidFill>
            <a:srgbClr val="ffffff"/>
          </a:solidFill>
          <a:ln w="18000">
            <a:solidFill>
              <a:srgbClr val="252525"/>
            </a:solidFill>
            <a:round/>
          </a:ln>
        </p:spPr>
        <p:txBody>
          <a:bodyPr wrap="none" lIns="7200" rIns="0" tIns="18720" bIns="0"/>
          <a:p>
            <a:pPr>
              <a:lnSpc>
                <a:spcPct val="95000"/>
              </a:lnSpc>
            </a:pPr>
            <a:r>
              <a:rPr lang="en-US">
                <a:solidFill>
                  <a:srgbClr val="000000"/>
                </a:solidFill>
                <a:latin typeface="Chancellor"/>
                <a:ea typeface="Chancellor"/>
              </a:rPr>
              <a:t> </a:t>
            </a:r>
            <a:r>
              <a:rPr lang="en-US" sz="1200">
                <a:solidFill>
                  <a:srgbClr val="000000"/>
                </a:solidFill>
                <a:latin typeface="Chancellor"/>
                <a:ea typeface="Chancellor"/>
              </a:rPr>
              <a:t>P</a:t>
            </a:r>
            <a:r>
              <a:rPr lang="en-US" sz="1200" baseline="-33000">
                <a:solidFill>
                  <a:srgbClr val="000000"/>
                </a:solidFill>
                <a:latin typeface="Times New Roman"/>
                <a:ea typeface="Times New Roman"/>
              </a:rPr>
              <a:t>1,2</a:t>
            </a:r>
            <a:endParaRPr/>
          </a:p>
        </p:txBody>
      </p:sp>
      <p:sp>
        <p:nvSpPr>
          <p:cNvPr id="655" name="CustomShape 8"/>
          <p:cNvSpPr/>
          <p:nvPr/>
        </p:nvSpPr>
        <p:spPr>
          <a:xfrm>
            <a:off x="786960" y="2321280"/>
            <a:ext cx="198000" cy="197280"/>
          </a:xfrm>
          <a:prstGeom prst="ellipse">
            <a:avLst/>
          </a:prstGeom>
          <a:solidFill>
            <a:srgbClr val="003366"/>
          </a:solidFill>
          <a:ln w="9360">
            <a:solidFill>
              <a:srgbClr val="000000"/>
            </a:solidFill>
            <a:round/>
          </a:ln>
        </p:spPr>
        <p:txBody>
          <a:bodyPr wrap="none" lIns="0" rIns="0" tIns="17640" bIns="0" anchor="b"/>
          <a:p>
            <a:pPr algn="ctr">
              <a:lnSpc>
                <a:spcPct val="100000"/>
              </a:lnSpc>
            </a:pPr>
            <a:r>
              <a:rPr lang="en-US" sz="1200">
                <a:solidFill>
                  <a:srgbClr val="ffffff"/>
                </a:solidFill>
                <a:latin typeface="Times New Roman"/>
                <a:ea typeface="Times New Roman"/>
              </a:rPr>
              <a:t>τ</a:t>
            </a:r>
            <a:r>
              <a:rPr lang="en-US" sz="1200" baseline="-33000">
                <a:solidFill>
                  <a:srgbClr val="ffffff"/>
                </a:solidFill>
                <a:latin typeface="Times New Roman"/>
                <a:ea typeface="Times New Roman"/>
              </a:rPr>
              <a:t>2</a:t>
            </a:r>
            <a:endParaRPr/>
          </a:p>
        </p:txBody>
      </p:sp>
      <p:sp>
        <p:nvSpPr>
          <p:cNvPr id="656" name="CustomShape 9"/>
          <p:cNvSpPr/>
          <p:nvPr/>
        </p:nvSpPr>
        <p:spPr>
          <a:xfrm>
            <a:off x="1356480" y="1630080"/>
            <a:ext cx="281520" cy="153000"/>
          </a:xfrm>
          <a:prstGeom prst="rect">
            <a:avLst/>
          </a:prstGeom>
          <a:noFill/>
          <a:ln w="9360">
            <a:noFill/>
          </a:ln>
        </p:spPr>
        <p:txBody>
          <a:bodyPr wrap="none" lIns="0" rIns="0" tIns="13320" bIns="0"/>
          <a:p>
            <a:pPr>
              <a:lnSpc>
                <a:spcPct val="100000"/>
              </a:lnSpc>
            </a:pPr>
            <a:r>
              <a:rPr lang="en-US" sz="1050">
                <a:solidFill>
                  <a:srgbClr val="000000"/>
                </a:solidFill>
                <a:latin typeface="Times New Roman"/>
                <a:ea typeface="Lucida Sans Unicode"/>
              </a:rPr>
              <a:t>Q</a:t>
            </a:r>
            <a:r>
              <a:rPr lang="en-US" sz="1050" baseline="-33000">
                <a:solidFill>
                  <a:srgbClr val="000000"/>
                </a:solidFill>
                <a:latin typeface="Times New Roman"/>
                <a:ea typeface="Lucida Sans Unicode"/>
              </a:rPr>
              <a:t>1,Tx</a:t>
            </a:r>
            <a:endParaRPr/>
          </a:p>
        </p:txBody>
      </p:sp>
      <p:sp>
        <p:nvSpPr>
          <p:cNvPr id="657" name="CustomShape 10"/>
          <p:cNvSpPr/>
          <p:nvPr/>
        </p:nvSpPr>
        <p:spPr>
          <a:xfrm>
            <a:off x="1356480" y="1877040"/>
            <a:ext cx="28152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Q</a:t>
            </a:r>
            <a:r>
              <a:rPr lang="en-US" sz="1000" baseline="-33000">
                <a:solidFill>
                  <a:srgbClr val="000000"/>
                </a:solidFill>
                <a:latin typeface="Times New Roman"/>
                <a:ea typeface="Lucida Sans Unicode"/>
              </a:rPr>
              <a:t>2,Tx</a:t>
            </a:r>
            <a:endParaRPr/>
          </a:p>
        </p:txBody>
      </p:sp>
      <p:sp>
        <p:nvSpPr>
          <p:cNvPr id="658" name="CustomShape 11"/>
          <p:cNvSpPr/>
          <p:nvPr/>
        </p:nvSpPr>
        <p:spPr>
          <a:xfrm>
            <a:off x="1788480" y="2474640"/>
            <a:ext cx="98640" cy="146160"/>
          </a:xfrm>
          <a:prstGeom prst="roundRect">
            <a:avLst>
              <a:gd name="adj" fmla="val 1111"/>
            </a:avLst>
          </a:prstGeom>
          <a:solidFill>
            <a:srgbClr val="cccccc"/>
          </a:solidFill>
          <a:ln w="9000">
            <a:solidFill>
              <a:srgbClr val="252525"/>
            </a:solidFill>
            <a:round/>
          </a:ln>
        </p:spPr>
      </p:sp>
      <p:sp>
        <p:nvSpPr>
          <p:cNvPr id="659" name="CustomShape 12"/>
          <p:cNvSpPr/>
          <p:nvPr/>
        </p:nvSpPr>
        <p:spPr>
          <a:xfrm>
            <a:off x="1418400" y="2493000"/>
            <a:ext cx="2739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2,Tx</a:t>
            </a:r>
            <a:endParaRPr/>
          </a:p>
        </p:txBody>
      </p:sp>
      <p:sp>
        <p:nvSpPr>
          <p:cNvPr id="660" name="CustomShape 13"/>
          <p:cNvSpPr/>
          <p:nvPr/>
        </p:nvSpPr>
        <p:spPr>
          <a:xfrm>
            <a:off x="1418400" y="2246400"/>
            <a:ext cx="2739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1,Tx</a:t>
            </a:r>
            <a:endParaRPr/>
          </a:p>
        </p:txBody>
      </p:sp>
      <p:sp>
        <p:nvSpPr>
          <p:cNvPr id="661" name="CustomShape 14"/>
          <p:cNvSpPr/>
          <p:nvPr/>
        </p:nvSpPr>
        <p:spPr>
          <a:xfrm>
            <a:off x="1788480" y="2227680"/>
            <a:ext cx="98640" cy="146160"/>
          </a:xfrm>
          <a:prstGeom prst="roundRect">
            <a:avLst>
              <a:gd name="adj" fmla="val 1111"/>
            </a:avLst>
          </a:prstGeom>
          <a:solidFill>
            <a:srgbClr val="cccccc"/>
          </a:solidFill>
          <a:ln w="9000">
            <a:solidFill>
              <a:srgbClr val="252525"/>
            </a:solidFill>
            <a:round/>
          </a:ln>
        </p:spPr>
      </p:sp>
      <p:sp>
        <p:nvSpPr>
          <p:cNvPr id="662" name="CustomShape 15"/>
          <p:cNvSpPr/>
          <p:nvPr/>
        </p:nvSpPr>
        <p:spPr>
          <a:xfrm>
            <a:off x="2238840" y="1833480"/>
            <a:ext cx="273960" cy="196200"/>
          </a:xfrm>
          <a:prstGeom prst="ellipse">
            <a:avLst/>
          </a:prstGeom>
          <a:solidFill>
            <a:srgbClr val="ffffff"/>
          </a:solidFill>
          <a:ln w="9360">
            <a:solidFill>
              <a:srgbClr val="000000"/>
            </a:solidFill>
            <a:round/>
          </a:ln>
        </p:spPr>
        <p:txBody>
          <a:bodyPr wrap="none" lIns="0" rIns="0" tIns="0" bIns="0"/>
          <a:p>
            <a:pPr algn="r">
              <a:lnSpc>
                <a:spcPct val="100000"/>
              </a:lnSpc>
            </a:pPr>
            <a:r>
              <a:rPr lang="en-US" sz="900">
                <a:solidFill>
                  <a:srgbClr val="000000"/>
                </a:solidFill>
                <a:latin typeface="Times New Roman"/>
                <a:ea typeface="Times New Roman"/>
              </a:rPr>
              <a:t>TR</a:t>
            </a:r>
            <a:r>
              <a:rPr lang="en-US" sz="900" baseline="-33000">
                <a:solidFill>
                  <a:srgbClr val="000000"/>
                </a:solidFill>
                <a:latin typeface="Times New Roman"/>
                <a:ea typeface="Times New Roman"/>
              </a:rPr>
              <a:t>2</a:t>
            </a:r>
            <a:endParaRPr/>
          </a:p>
        </p:txBody>
      </p:sp>
      <p:sp>
        <p:nvSpPr>
          <p:cNvPr id="663" name="CustomShape 16"/>
          <p:cNvSpPr/>
          <p:nvPr/>
        </p:nvSpPr>
        <p:spPr>
          <a:xfrm>
            <a:off x="2238840" y="1586880"/>
            <a:ext cx="273960" cy="196200"/>
          </a:xfrm>
          <a:prstGeom prst="ellipse">
            <a:avLst/>
          </a:prstGeom>
          <a:solidFill>
            <a:srgbClr val="ffffff"/>
          </a:solidFill>
          <a:ln w="9360">
            <a:solidFill>
              <a:srgbClr val="000000"/>
            </a:solidFill>
            <a:round/>
          </a:ln>
        </p:spPr>
        <p:txBody>
          <a:bodyPr wrap="none" lIns="0" rIns="0" tIns="0" bIns="0"/>
          <a:p>
            <a:pPr algn="r">
              <a:lnSpc>
                <a:spcPct val="100000"/>
              </a:lnSpc>
            </a:pPr>
            <a:r>
              <a:rPr lang="en-US" sz="900">
                <a:solidFill>
                  <a:srgbClr val="000000"/>
                </a:solidFill>
                <a:latin typeface="Times New Roman"/>
                <a:ea typeface="Times New Roman"/>
              </a:rPr>
              <a:t>TR</a:t>
            </a:r>
            <a:r>
              <a:rPr lang="en-US" sz="900" baseline="-33000">
                <a:solidFill>
                  <a:srgbClr val="000000"/>
                </a:solidFill>
                <a:latin typeface="Times New Roman"/>
                <a:ea typeface="Times New Roman"/>
              </a:rPr>
              <a:t>1</a:t>
            </a:r>
            <a:endParaRPr/>
          </a:p>
        </p:txBody>
      </p:sp>
      <p:sp>
        <p:nvSpPr>
          <p:cNvPr id="664" name="CustomShape 17"/>
          <p:cNvSpPr/>
          <p:nvPr/>
        </p:nvSpPr>
        <p:spPr>
          <a:xfrm>
            <a:off x="2712600" y="1765800"/>
            <a:ext cx="299160" cy="196200"/>
          </a:xfrm>
          <a:prstGeom prst="ellipse">
            <a:avLst/>
          </a:prstGeom>
          <a:solidFill>
            <a:srgbClr val="ffffff"/>
          </a:solidFill>
          <a:ln w="9000">
            <a:solidFill>
              <a:srgbClr val="252525"/>
            </a:solidFill>
            <a:round/>
          </a:ln>
        </p:spPr>
        <p:txBody>
          <a:bodyPr wrap="none" lIns="4320" rIns="4320" tIns="0" bIns="0"/>
          <a:p>
            <a:pPr algn="r">
              <a:lnSpc>
                <a:spcPct val="100000"/>
              </a:lnSpc>
            </a:pPr>
            <a:r>
              <a:rPr lang="en-US" sz="900">
                <a:solidFill>
                  <a:srgbClr val="000000"/>
                </a:solidFill>
                <a:latin typeface="Times New Roman"/>
                <a:ea typeface="Times New Roman"/>
              </a:rPr>
              <a:t>RC</a:t>
            </a:r>
            <a:r>
              <a:rPr lang="en-US" sz="900" baseline="-33000">
                <a:solidFill>
                  <a:srgbClr val="000000"/>
                </a:solidFill>
                <a:latin typeface="Times New Roman"/>
                <a:ea typeface="Times New Roman"/>
              </a:rPr>
              <a:t>S</a:t>
            </a:r>
            <a:endParaRPr/>
          </a:p>
        </p:txBody>
      </p:sp>
      <p:sp>
        <p:nvSpPr>
          <p:cNvPr id="665" name="CustomShape 18"/>
          <p:cNvSpPr/>
          <p:nvPr/>
        </p:nvSpPr>
        <p:spPr>
          <a:xfrm>
            <a:off x="2712600" y="2227680"/>
            <a:ext cx="299160" cy="196200"/>
          </a:xfrm>
          <a:prstGeom prst="ellipse">
            <a:avLst/>
          </a:prstGeom>
          <a:solidFill>
            <a:srgbClr val="ffffff"/>
          </a:solidFill>
          <a:ln w="9000">
            <a:solidFill>
              <a:srgbClr val="252525"/>
            </a:solidFill>
            <a:round/>
          </a:ln>
        </p:spPr>
        <p:txBody>
          <a:bodyPr wrap="none" lIns="4320" rIns="4320" tIns="0" bIns="0"/>
          <a:p>
            <a:pPr algn="r">
              <a:lnSpc>
                <a:spcPct val="100000"/>
              </a:lnSpc>
            </a:pPr>
            <a:r>
              <a:rPr lang="en-US" sz="900">
                <a:solidFill>
                  <a:srgbClr val="000000"/>
                </a:solidFill>
                <a:latin typeface="Times New Roman"/>
                <a:ea typeface="Times New Roman"/>
              </a:rPr>
              <a:t>TT</a:t>
            </a:r>
            <a:r>
              <a:rPr lang="en-US" sz="900" baseline="-33000">
                <a:solidFill>
                  <a:srgbClr val="000000"/>
                </a:solidFill>
                <a:latin typeface="Times New Roman"/>
                <a:ea typeface="Times New Roman"/>
              </a:rPr>
              <a:t>S</a:t>
            </a:r>
            <a:endParaRPr/>
          </a:p>
        </p:txBody>
      </p:sp>
      <p:sp>
        <p:nvSpPr>
          <p:cNvPr id="666" name="CustomShape 19"/>
          <p:cNvSpPr/>
          <p:nvPr/>
        </p:nvSpPr>
        <p:spPr>
          <a:xfrm>
            <a:off x="464400" y="2597400"/>
            <a:ext cx="699120" cy="442800"/>
          </a:xfrm>
          <a:prstGeom prst="roundRect">
            <a:avLst>
              <a:gd name="adj" fmla="val 4718"/>
            </a:avLst>
          </a:prstGeom>
          <a:solidFill>
            <a:srgbClr val="ffffff"/>
          </a:solidFill>
          <a:ln w="18000">
            <a:solidFill>
              <a:srgbClr val="252525"/>
            </a:solidFill>
            <a:round/>
          </a:ln>
        </p:spPr>
        <p:txBody>
          <a:bodyPr wrap="none" lIns="7200" rIns="0" tIns="18720" bIns="0"/>
          <a:p>
            <a:pPr>
              <a:lnSpc>
                <a:spcPct val="95000"/>
              </a:lnSpc>
            </a:pPr>
            <a:r>
              <a:rPr lang="en-US" sz="1200">
                <a:solidFill>
                  <a:srgbClr val="000000"/>
                </a:solidFill>
                <a:latin typeface="Chancellor"/>
                <a:ea typeface="Chancellor"/>
              </a:rPr>
              <a:t> </a:t>
            </a:r>
            <a:r>
              <a:rPr lang="en-US" sz="1200">
                <a:solidFill>
                  <a:srgbClr val="000000"/>
                </a:solidFill>
                <a:latin typeface="Chancellor"/>
                <a:ea typeface="Chancellor"/>
              </a:rPr>
              <a:t>P</a:t>
            </a:r>
            <a:r>
              <a:rPr lang="en-US" sz="1200" baseline="-33000">
                <a:solidFill>
                  <a:srgbClr val="000000"/>
                </a:solidFill>
                <a:latin typeface="Times New Roman"/>
                <a:ea typeface="Times New Roman"/>
              </a:rPr>
              <a:t>1,3</a:t>
            </a:r>
            <a:endParaRPr/>
          </a:p>
        </p:txBody>
      </p:sp>
      <p:sp>
        <p:nvSpPr>
          <p:cNvPr id="667" name="CustomShape 20"/>
          <p:cNvSpPr/>
          <p:nvPr/>
        </p:nvSpPr>
        <p:spPr>
          <a:xfrm>
            <a:off x="3112560" y="2202840"/>
            <a:ext cx="224280" cy="221400"/>
          </a:xfrm>
          <a:prstGeom prst="roundRect">
            <a:avLst>
              <a:gd name="adj" fmla="val 486"/>
            </a:avLst>
          </a:prstGeom>
          <a:solidFill>
            <a:srgbClr val="ffffff"/>
          </a:solidFill>
          <a:ln w="9360">
            <a:solidFill>
              <a:srgbClr val="000000"/>
            </a:solidFill>
            <a:round/>
          </a:ln>
        </p:spPr>
      </p:sp>
      <p:sp>
        <p:nvSpPr>
          <p:cNvPr id="668" name="CustomShape 21"/>
          <p:cNvSpPr/>
          <p:nvPr/>
        </p:nvSpPr>
        <p:spPr>
          <a:xfrm>
            <a:off x="989640" y="2301840"/>
            <a:ext cx="824760" cy="221400"/>
          </a:xfrm>
          <a:prstGeom prst="rect">
            <a:avLst/>
          </a:prstGeom>
          <a:noFill/>
          <a:ln w="9000">
            <a:solidFill>
              <a:srgbClr val="252525"/>
            </a:solidFill>
            <a:round/>
            <a:tailEnd len="med" type="triangle" w="med"/>
          </a:ln>
        </p:spPr>
      </p:sp>
      <p:sp>
        <p:nvSpPr>
          <p:cNvPr id="669" name="Line 22"/>
          <p:cNvSpPr/>
          <p:nvPr/>
        </p:nvSpPr>
        <p:spPr>
          <a:xfrm flipV="1">
            <a:off x="2012760" y="1684440"/>
            <a:ext cx="225000" cy="27000"/>
          </a:xfrm>
          <a:prstGeom prst="line">
            <a:avLst/>
          </a:prstGeom>
          <a:ln w="9000">
            <a:solidFill>
              <a:srgbClr val="252525"/>
            </a:solidFill>
            <a:round/>
            <a:tailEnd len="med" type="triangle" w="med"/>
          </a:ln>
        </p:spPr>
      </p:sp>
      <p:sp>
        <p:nvSpPr>
          <p:cNvPr id="670" name="CustomShape 23"/>
          <p:cNvSpPr/>
          <p:nvPr/>
        </p:nvSpPr>
        <p:spPr>
          <a:xfrm>
            <a:off x="2513160" y="1685160"/>
            <a:ext cx="243000" cy="109080"/>
          </a:xfrm>
          <a:prstGeom prst="curvedConnector2">
            <a:avLst/>
          </a:prstGeom>
          <a:noFill/>
          <a:ln w="9000">
            <a:solidFill>
              <a:srgbClr val="252525"/>
            </a:solidFill>
            <a:round/>
            <a:tailEnd len="med" type="triangle" w="med"/>
          </a:ln>
        </p:spPr>
      </p:sp>
      <p:sp>
        <p:nvSpPr>
          <p:cNvPr id="671" name="CustomShape 24"/>
          <p:cNvSpPr/>
          <p:nvPr/>
        </p:nvSpPr>
        <p:spPr>
          <a:xfrm flipV="1">
            <a:off x="2513160" y="1863360"/>
            <a:ext cx="199080" cy="67320"/>
          </a:xfrm>
          <a:prstGeom prst="curvedConnector3">
            <a:avLst>
              <a:gd name="adj1" fmla="val 50000"/>
            </a:avLst>
          </a:prstGeom>
          <a:noFill/>
          <a:ln w="9000">
            <a:solidFill>
              <a:srgbClr val="252525"/>
            </a:solidFill>
            <a:round/>
            <a:tailEnd len="med" type="triangle" w="med"/>
          </a:ln>
        </p:spPr>
      </p:sp>
      <p:sp>
        <p:nvSpPr>
          <p:cNvPr id="672" name="Line 25"/>
          <p:cNvSpPr/>
          <p:nvPr/>
        </p:nvSpPr>
        <p:spPr>
          <a:xfrm>
            <a:off x="2887560" y="1955880"/>
            <a:ext cx="49680" cy="295560"/>
          </a:xfrm>
          <a:prstGeom prst="line">
            <a:avLst/>
          </a:prstGeom>
          <a:ln w="9000">
            <a:solidFill>
              <a:srgbClr val="252525"/>
            </a:solidFill>
            <a:round/>
            <a:tailEnd len="med" type="triangle" w="med"/>
          </a:ln>
        </p:spPr>
      </p:sp>
      <p:sp>
        <p:nvSpPr>
          <p:cNvPr id="673" name="CustomShape 26"/>
          <p:cNvSpPr/>
          <p:nvPr/>
        </p:nvSpPr>
        <p:spPr>
          <a:xfrm>
            <a:off x="1888560" y="2326680"/>
            <a:ext cx="848880" cy="246240"/>
          </a:xfrm>
          <a:prstGeom prst="rect">
            <a:avLst/>
          </a:prstGeom>
          <a:noFill/>
          <a:ln w="9000">
            <a:solidFill>
              <a:srgbClr val="252525"/>
            </a:solidFill>
            <a:round/>
            <a:tailEnd len="med" type="triangle" w="med"/>
          </a:ln>
        </p:spPr>
      </p:sp>
      <p:sp>
        <p:nvSpPr>
          <p:cNvPr id="674" name="CustomShape 27"/>
          <p:cNvSpPr/>
          <p:nvPr/>
        </p:nvSpPr>
        <p:spPr>
          <a:xfrm>
            <a:off x="2188440" y="2424600"/>
            <a:ext cx="844560" cy="492840"/>
          </a:xfrm>
          <a:prstGeom prst="rect">
            <a:avLst/>
          </a:prstGeom>
          <a:noFill/>
          <a:ln w="9000">
            <a:solidFill>
              <a:srgbClr val="252525"/>
            </a:solidFill>
            <a:round/>
            <a:tailEnd len="med" type="triangle" w="med"/>
          </a:ln>
        </p:spPr>
      </p:sp>
      <p:sp>
        <p:nvSpPr>
          <p:cNvPr id="675" name="Line 28"/>
          <p:cNvSpPr/>
          <p:nvPr/>
        </p:nvSpPr>
        <p:spPr>
          <a:xfrm>
            <a:off x="3013200" y="2301480"/>
            <a:ext cx="274320" cy="11880"/>
          </a:xfrm>
          <a:prstGeom prst="line">
            <a:avLst/>
          </a:prstGeom>
          <a:ln w="9000">
            <a:solidFill>
              <a:srgbClr val="252525"/>
            </a:solidFill>
            <a:round/>
            <a:tailEnd len="med" type="triangle" w="med"/>
          </a:ln>
        </p:spPr>
      </p:sp>
      <p:sp>
        <p:nvSpPr>
          <p:cNvPr id="676" name="CustomShape 29"/>
          <p:cNvSpPr/>
          <p:nvPr/>
        </p:nvSpPr>
        <p:spPr>
          <a:xfrm>
            <a:off x="3662280" y="1734480"/>
            <a:ext cx="224280" cy="221400"/>
          </a:xfrm>
          <a:prstGeom prst="roundRect">
            <a:avLst>
              <a:gd name="adj" fmla="val 486"/>
            </a:avLst>
          </a:prstGeom>
          <a:solidFill>
            <a:srgbClr val="ffffff"/>
          </a:solidFill>
          <a:ln w="9360">
            <a:solidFill>
              <a:srgbClr val="000000"/>
            </a:solidFill>
            <a:round/>
          </a:ln>
        </p:spPr>
      </p:sp>
      <p:sp>
        <p:nvSpPr>
          <p:cNvPr id="677" name="CustomShape 30"/>
          <p:cNvSpPr/>
          <p:nvPr/>
        </p:nvSpPr>
        <p:spPr>
          <a:xfrm>
            <a:off x="6809040" y="1242360"/>
            <a:ext cx="2072880" cy="1871640"/>
          </a:xfrm>
          <a:prstGeom prst="roundRect">
            <a:avLst>
              <a:gd name="adj" fmla="val 4495"/>
            </a:avLst>
          </a:prstGeom>
          <a:solidFill>
            <a:srgbClr val="ffffff"/>
          </a:solidFill>
          <a:ln w="18000">
            <a:solidFill>
              <a:srgbClr val="252525"/>
            </a:solidFill>
            <a:round/>
          </a:ln>
        </p:spPr>
      </p:sp>
      <p:sp>
        <p:nvSpPr>
          <p:cNvPr id="678" name="CustomShape 31"/>
          <p:cNvSpPr/>
          <p:nvPr/>
        </p:nvSpPr>
        <p:spPr>
          <a:xfrm>
            <a:off x="8109000" y="1512720"/>
            <a:ext cx="698040" cy="1526400"/>
          </a:xfrm>
          <a:prstGeom prst="roundRect">
            <a:avLst>
              <a:gd name="adj" fmla="val 14051"/>
            </a:avLst>
          </a:prstGeom>
          <a:noFill/>
          <a:ln w="18000">
            <a:solidFill>
              <a:srgbClr val="252525"/>
            </a:solidFill>
            <a:round/>
          </a:ln>
        </p:spPr>
      </p:sp>
      <p:sp>
        <p:nvSpPr>
          <p:cNvPr id="679" name="CustomShape 32"/>
          <p:cNvSpPr/>
          <p:nvPr/>
        </p:nvSpPr>
        <p:spPr>
          <a:xfrm>
            <a:off x="8109000" y="1710720"/>
            <a:ext cx="698040" cy="441720"/>
          </a:xfrm>
          <a:prstGeom prst="roundRect">
            <a:avLst>
              <a:gd name="adj" fmla="val 0"/>
            </a:avLst>
          </a:prstGeom>
          <a:solidFill>
            <a:srgbClr val="ffffff"/>
          </a:solidFill>
          <a:ln w="18000">
            <a:solidFill>
              <a:srgbClr val="252525"/>
            </a:solidFill>
            <a:round/>
          </a:ln>
        </p:spPr>
        <p:txBody>
          <a:bodyPr wrap="none" lIns="7200" rIns="0" tIns="0" bIns="0"/>
          <a:p>
            <a:pPr algn="r">
              <a:lnSpc>
                <a:spcPct val="95000"/>
              </a:lnSpc>
            </a:pPr>
            <a:r>
              <a:rPr lang="en-US" sz="1200">
                <a:solidFill>
                  <a:srgbClr val="000000"/>
                </a:solidFill>
                <a:latin typeface="Chancellor"/>
                <a:ea typeface="Chancellor"/>
              </a:rPr>
              <a:t>P</a:t>
            </a:r>
            <a:r>
              <a:rPr lang="en-US" sz="1200" baseline="-33000">
                <a:solidFill>
                  <a:srgbClr val="000000"/>
                </a:solidFill>
                <a:latin typeface="Times New Roman"/>
                <a:ea typeface="Times New Roman"/>
              </a:rPr>
              <a:t>2,1</a:t>
            </a:r>
            <a:endParaRPr/>
          </a:p>
        </p:txBody>
      </p:sp>
      <p:sp>
        <p:nvSpPr>
          <p:cNvPr id="680" name="CustomShape 33"/>
          <p:cNvSpPr/>
          <p:nvPr/>
        </p:nvSpPr>
        <p:spPr>
          <a:xfrm>
            <a:off x="8355600" y="1858320"/>
            <a:ext cx="198000" cy="197280"/>
          </a:xfrm>
          <a:prstGeom prst="ellipse">
            <a:avLst/>
          </a:prstGeom>
          <a:solidFill>
            <a:srgbClr val="003366"/>
          </a:solidFill>
          <a:ln w="9360">
            <a:solidFill>
              <a:srgbClr val="000000"/>
            </a:solidFill>
            <a:round/>
          </a:ln>
        </p:spPr>
        <p:txBody>
          <a:bodyPr wrap="none" lIns="0" rIns="0" tIns="17640" bIns="0" anchor="b"/>
          <a:p>
            <a:pPr algn="ctr">
              <a:lnSpc>
                <a:spcPct val="100000"/>
              </a:lnSpc>
            </a:pPr>
            <a:r>
              <a:rPr lang="en-US" sz="1200">
                <a:solidFill>
                  <a:srgbClr val="ffffff"/>
                </a:solidFill>
                <a:latin typeface="Times New Roman"/>
                <a:ea typeface="Times New Roman"/>
              </a:rPr>
              <a:t>τ</a:t>
            </a:r>
            <a:r>
              <a:rPr lang="en-US" sz="1200" baseline="-33000">
                <a:solidFill>
                  <a:srgbClr val="ffffff"/>
                </a:solidFill>
                <a:latin typeface="Times New Roman"/>
                <a:ea typeface="Times New Roman"/>
              </a:rPr>
              <a:t>4</a:t>
            </a:r>
            <a:endParaRPr/>
          </a:p>
        </p:txBody>
      </p:sp>
      <p:sp>
        <p:nvSpPr>
          <p:cNvPr id="681" name="CustomShape 34"/>
          <p:cNvSpPr/>
          <p:nvPr/>
        </p:nvSpPr>
        <p:spPr>
          <a:xfrm>
            <a:off x="8109000" y="2153880"/>
            <a:ext cx="698040" cy="441720"/>
          </a:xfrm>
          <a:prstGeom prst="roundRect">
            <a:avLst>
              <a:gd name="adj" fmla="val 0"/>
            </a:avLst>
          </a:prstGeom>
          <a:solidFill>
            <a:srgbClr val="ffffff"/>
          </a:solidFill>
          <a:ln w="18000">
            <a:solidFill>
              <a:srgbClr val="252525"/>
            </a:solidFill>
            <a:round/>
          </a:ln>
        </p:spPr>
        <p:txBody>
          <a:bodyPr wrap="none" lIns="7200" rIns="0" tIns="18720" bIns="0"/>
          <a:p>
            <a:pPr algn="r">
              <a:lnSpc>
                <a:spcPct val="95000"/>
              </a:lnSpc>
            </a:pPr>
            <a:r>
              <a:rPr lang="en-US" sz="1200">
                <a:solidFill>
                  <a:srgbClr val="000000"/>
                </a:solidFill>
                <a:latin typeface="Chancellor"/>
                <a:ea typeface="Chancellor"/>
              </a:rPr>
              <a:t>P</a:t>
            </a:r>
            <a:r>
              <a:rPr lang="en-US" sz="1200" baseline="-33000">
                <a:solidFill>
                  <a:srgbClr val="000000"/>
                </a:solidFill>
                <a:latin typeface="Times New Roman"/>
                <a:ea typeface="Times New Roman"/>
              </a:rPr>
              <a:t>2,2</a:t>
            </a:r>
            <a:endParaRPr/>
          </a:p>
        </p:txBody>
      </p:sp>
      <p:sp>
        <p:nvSpPr>
          <p:cNvPr id="682" name="CustomShape 35"/>
          <p:cNvSpPr/>
          <p:nvPr/>
        </p:nvSpPr>
        <p:spPr>
          <a:xfrm>
            <a:off x="8355600" y="2301840"/>
            <a:ext cx="198000" cy="197280"/>
          </a:xfrm>
          <a:prstGeom prst="ellipse">
            <a:avLst/>
          </a:prstGeom>
          <a:solidFill>
            <a:srgbClr val="006d2c"/>
          </a:solidFill>
          <a:ln w="9360">
            <a:solidFill>
              <a:srgbClr val="000000"/>
            </a:solidFill>
            <a:round/>
          </a:ln>
        </p:spPr>
        <p:txBody>
          <a:bodyPr wrap="none" lIns="0" rIns="0" tIns="17640" bIns="0" anchor="b"/>
          <a:p>
            <a:pPr algn="ctr">
              <a:lnSpc>
                <a:spcPct val="100000"/>
              </a:lnSpc>
            </a:pPr>
            <a:r>
              <a:rPr lang="en-US" sz="1200">
                <a:solidFill>
                  <a:srgbClr val="ffffff"/>
                </a:solidFill>
                <a:latin typeface="Times New Roman"/>
                <a:ea typeface="Times New Roman"/>
              </a:rPr>
              <a:t>τ</a:t>
            </a:r>
            <a:r>
              <a:rPr lang="en-US" sz="1200" baseline="-33000">
                <a:solidFill>
                  <a:srgbClr val="ffffff"/>
                </a:solidFill>
                <a:latin typeface="Times New Roman"/>
                <a:ea typeface="Times New Roman"/>
              </a:rPr>
              <a:t>3</a:t>
            </a:r>
            <a:endParaRPr/>
          </a:p>
        </p:txBody>
      </p:sp>
      <p:sp>
        <p:nvSpPr>
          <p:cNvPr id="683" name="CustomShape 36"/>
          <p:cNvSpPr/>
          <p:nvPr/>
        </p:nvSpPr>
        <p:spPr>
          <a:xfrm>
            <a:off x="8109000" y="2597400"/>
            <a:ext cx="698040" cy="441720"/>
          </a:xfrm>
          <a:prstGeom prst="roundRect">
            <a:avLst>
              <a:gd name="adj" fmla="val 0"/>
            </a:avLst>
          </a:prstGeom>
          <a:solidFill>
            <a:srgbClr val="ffffff"/>
          </a:solidFill>
          <a:ln w="18000">
            <a:solidFill>
              <a:srgbClr val="252525"/>
            </a:solidFill>
            <a:round/>
          </a:ln>
        </p:spPr>
        <p:txBody>
          <a:bodyPr wrap="none" lIns="7200" rIns="0" tIns="18720" bIns="0"/>
          <a:p>
            <a:pPr algn="r">
              <a:lnSpc>
                <a:spcPct val="95000"/>
              </a:lnSpc>
            </a:pPr>
            <a:r>
              <a:rPr lang="en-US" sz="1200">
                <a:solidFill>
                  <a:srgbClr val="000000"/>
                </a:solidFill>
                <a:latin typeface="Chancellor"/>
                <a:ea typeface="Chancellor"/>
              </a:rPr>
              <a:t>P</a:t>
            </a:r>
            <a:r>
              <a:rPr lang="en-US" sz="1200" baseline="-33000">
                <a:solidFill>
                  <a:srgbClr val="000000"/>
                </a:solidFill>
                <a:latin typeface="Times New Roman"/>
                <a:ea typeface="Times New Roman"/>
              </a:rPr>
              <a:t>2,3</a:t>
            </a:r>
            <a:endParaRPr/>
          </a:p>
        </p:txBody>
      </p:sp>
      <p:sp>
        <p:nvSpPr>
          <p:cNvPr id="684" name="CustomShape 37"/>
          <p:cNvSpPr/>
          <p:nvPr/>
        </p:nvSpPr>
        <p:spPr>
          <a:xfrm>
            <a:off x="8109000" y="1488960"/>
            <a:ext cx="698040" cy="269280"/>
          </a:xfrm>
          <a:prstGeom prst="rect">
            <a:avLst/>
          </a:prstGeom>
          <a:noFill/>
          <a:ln w="9360">
            <a:noFill/>
          </a:ln>
        </p:spPr>
        <p:txBody>
          <a:bodyPr lIns="90000" rIns="90000" tIns="60840" bIns="45000" anchor="ctr"/>
          <a:p>
            <a:pPr algn="ctr">
              <a:lnSpc>
                <a:spcPct val="100000"/>
              </a:lnSpc>
            </a:pPr>
            <a:r>
              <a:rPr lang="en-US" sz="1200">
                <a:solidFill>
                  <a:srgbClr val="000000"/>
                </a:solidFill>
                <a:latin typeface="Times New Roman"/>
                <a:ea typeface="Lucida Sans Unicode"/>
              </a:rPr>
              <a:t>CPU</a:t>
            </a:r>
            <a:endParaRPr/>
          </a:p>
        </p:txBody>
      </p:sp>
      <p:sp>
        <p:nvSpPr>
          <p:cNvPr id="685" name="CustomShape 38"/>
          <p:cNvSpPr/>
          <p:nvPr/>
        </p:nvSpPr>
        <p:spPr>
          <a:xfrm>
            <a:off x="7009560" y="1734480"/>
            <a:ext cx="348840" cy="221400"/>
          </a:xfrm>
          <a:prstGeom prst="ellipse">
            <a:avLst/>
          </a:prstGeom>
          <a:noFill/>
          <a:ln w="9360">
            <a:solidFill>
              <a:srgbClr val="000000"/>
            </a:solidFill>
            <a:round/>
          </a:ln>
        </p:spPr>
        <p:txBody>
          <a:bodyPr wrap="none" lIns="90000" rIns="90000" tIns="58320" bIns="45000" anchor="ctr"/>
          <a:p>
            <a:pPr algn="ctr">
              <a:lnSpc>
                <a:spcPct val="100000"/>
              </a:lnSpc>
            </a:pPr>
            <a:r>
              <a:rPr lang="en-US" sz="900">
                <a:solidFill>
                  <a:srgbClr val="000000"/>
                </a:solidFill>
                <a:latin typeface="Times New Roman"/>
                <a:ea typeface="Lucida Sans Unicode"/>
              </a:rPr>
              <a:t>FU</a:t>
            </a:r>
            <a:endParaRPr/>
          </a:p>
        </p:txBody>
      </p:sp>
      <p:sp>
        <p:nvSpPr>
          <p:cNvPr id="686" name="CustomShape 39"/>
          <p:cNvSpPr/>
          <p:nvPr/>
        </p:nvSpPr>
        <p:spPr>
          <a:xfrm>
            <a:off x="7508520" y="2523240"/>
            <a:ext cx="148320" cy="195120"/>
          </a:xfrm>
          <a:prstGeom prst="roundRect">
            <a:avLst>
              <a:gd name="adj" fmla="val 731"/>
            </a:avLst>
          </a:prstGeom>
          <a:solidFill>
            <a:srgbClr val="cccccc"/>
          </a:solidFill>
          <a:ln w="9000">
            <a:solidFill>
              <a:srgbClr val="252525"/>
            </a:solidFill>
            <a:round/>
          </a:ln>
        </p:spPr>
      </p:sp>
      <p:sp>
        <p:nvSpPr>
          <p:cNvPr id="687" name="CustomShape 40"/>
          <p:cNvSpPr/>
          <p:nvPr/>
        </p:nvSpPr>
        <p:spPr>
          <a:xfrm>
            <a:off x="7809480" y="2523240"/>
            <a:ext cx="148320" cy="195120"/>
          </a:xfrm>
          <a:prstGeom prst="roundRect">
            <a:avLst>
              <a:gd name="adj" fmla="val 731"/>
            </a:avLst>
          </a:prstGeom>
          <a:solidFill>
            <a:srgbClr val="cccccc"/>
          </a:solidFill>
          <a:ln w="9000">
            <a:solidFill>
              <a:srgbClr val="252525"/>
            </a:solidFill>
            <a:round/>
          </a:ln>
        </p:spPr>
      </p:sp>
      <p:sp>
        <p:nvSpPr>
          <p:cNvPr id="688" name="CustomShape 41"/>
          <p:cNvSpPr/>
          <p:nvPr/>
        </p:nvSpPr>
        <p:spPr>
          <a:xfrm>
            <a:off x="7659720" y="2523240"/>
            <a:ext cx="148320" cy="195120"/>
          </a:xfrm>
          <a:prstGeom prst="roundRect">
            <a:avLst>
              <a:gd name="adj" fmla="val 731"/>
            </a:avLst>
          </a:prstGeom>
          <a:solidFill>
            <a:srgbClr val="cccccc"/>
          </a:solidFill>
          <a:ln w="9000">
            <a:solidFill>
              <a:srgbClr val="252525"/>
            </a:solidFill>
            <a:round/>
          </a:ln>
        </p:spPr>
      </p:sp>
      <p:sp>
        <p:nvSpPr>
          <p:cNvPr id="689" name="CustomShape 42"/>
          <p:cNvSpPr/>
          <p:nvPr/>
        </p:nvSpPr>
        <p:spPr>
          <a:xfrm>
            <a:off x="7173720" y="2566800"/>
            <a:ext cx="28620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Q</a:t>
            </a:r>
            <a:r>
              <a:rPr lang="en-US" sz="1000" baseline="-33000">
                <a:solidFill>
                  <a:srgbClr val="000000"/>
                </a:solidFill>
                <a:latin typeface="Times New Roman"/>
                <a:ea typeface="Lucida Sans Unicode"/>
              </a:rPr>
              <a:t>1,Rx</a:t>
            </a:r>
            <a:endParaRPr/>
          </a:p>
        </p:txBody>
      </p:sp>
      <p:sp>
        <p:nvSpPr>
          <p:cNvPr id="690" name="CustomShape 43"/>
          <p:cNvSpPr/>
          <p:nvPr/>
        </p:nvSpPr>
        <p:spPr>
          <a:xfrm>
            <a:off x="7508520" y="2252880"/>
            <a:ext cx="148320" cy="195120"/>
          </a:xfrm>
          <a:prstGeom prst="roundRect">
            <a:avLst>
              <a:gd name="adj" fmla="val 731"/>
            </a:avLst>
          </a:prstGeom>
          <a:solidFill>
            <a:srgbClr val="cccccc"/>
          </a:solidFill>
          <a:ln w="9000">
            <a:solidFill>
              <a:srgbClr val="252525"/>
            </a:solidFill>
            <a:round/>
          </a:ln>
        </p:spPr>
      </p:sp>
      <p:sp>
        <p:nvSpPr>
          <p:cNvPr id="691" name="CustomShape 44"/>
          <p:cNvSpPr/>
          <p:nvPr/>
        </p:nvSpPr>
        <p:spPr>
          <a:xfrm>
            <a:off x="7809480" y="2252880"/>
            <a:ext cx="148320" cy="195120"/>
          </a:xfrm>
          <a:prstGeom prst="roundRect">
            <a:avLst>
              <a:gd name="adj" fmla="val 731"/>
            </a:avLst>
          </a:prstGeom>
          <a:solidFill>
            <a:srgbClr val="cccccc"/>
          </a:solidFill>
          <a:ln w="9000">
            <a:solidFill>
              <a:srgbClr val="252525"/>
            </a:solidFill>
            <a:round/>
          </a:ln>
        </p:spPr>
      </p:sp>
      <p:sp>
        <p:nvSpPr>
          <p:cNvPr id="692" name="CustomShape 45"/>
          <p:cNvSpPr/>
          <p:nvPr/>
        </p:nvSpPr>
        <p:spPr>
          <a:xfrm>
            <a:off x="7659720" y="2252880"/>
            <a:ext cx="148320" cy="195120"/>
          </a:xfrm>
          <a:prstGeom prst="roundRect">
            <a:avLst>
              <a:gd name="adj" fmla="val 731"/>
            </a:avLst>
          </a:prstGeom>
          <a:solidFill>
            <a:srgbClr val="cccccc"/>
          </a:solidFill>
          <a:ln w="9000">
            <a:solidFill>
              <a:srgbClr val="252525"/>
            </a:solidFill>
            <a:round/>
          </a:ln>
        </p:spPr>
      </p:sp>
      <p:sp>
        <p:nvSpPr>
          <p:cNvPr id="693" name="CustomShape 46"/>
          <p:cNvSpPr/>
          <p:nvPr/>
        </p:nvSpPr>
        <p:spPr>
          <a:xfrm>
            <a:off x="7173720" y="2296440"/>
            <a:ext cx="28620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Q</a:t>
            </a:r>
            <a:r>
              <a:rPr lang="en-US" sz="1000" baseline="-33000">
                <a:solidFill>
                  <a:srgbClr val="000000"/>
                </a:solidFill>
                <a:latin typeface="Times New Roman"/>
                <a:ea typeface="Lucida Sans Unicode"/>
              </a:rPr>
              <a:t>2,Rx</a:t>
            </a:r>
            <a:endParaRPr/>
          </a:p>
        </p:txBody>
      </p:sp>
      <p:sp>
        <p:nvSpPr>
          <p:cNvPr id="694" name="CustomShape 47"/>
          <p:cNvSpPr/>
          <p:nvPr/>
        </p:nvSpPr>
        <p:spPr>
          <a:xfrm>
            <a:off x="7805160" y="1981080"/>
            <a:ext cx="148320" cy="195120"/>
          </a:xfrm>
          <a:prstGeom prst="roundRect">
            <a:avLst>
              <a:gd name="adj" fmla="val 731"/>
            </a:avLst>
          </a:prstGeom>
          <a:solidFill>
            <a:srgbClr val="cccccc"/>
          </a:solidFill>
          <a:ln w="9000">
            <a:solidFill>
              <a:srgbClr val="252525"/>
            </a:solidFill>
            <a:round/>
          </a:ln>
        </p:spPr>
      </p:sp>
      <p:sp>
        <p:nvSpPr>
          <p:cNvPr id="695" name="CustomShape 48"/>
          <p:cNvSpPr/>
          <p:nvPr/>
        </p:nvSpPr>
        <p:spPr>
          <a:xfrm>
            <a:off x="7481160" y="2024640"/>
            <a:ext cx="2793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1,Rx</a:t>
            </a:r>
            <a:endParaRPr/>
          </a:p>
        </p:txBody>
      </p:sp>
      <p:sp>
        <p:nvSpPr>
          <p:cNvPr id="696" name="CustomShape 49"/>
          <p:cNvSpPr/>
          <p:nvPr/>
        </p:nvSpPr>
        <p:spPr>
          <a:xfrm>
            <a:off x="6584400" y="1734480"/>
            <a:ext cx="224280" cy="221400"/>
          </a:xfrm>
          <a:prstGeom prst="roundRect">
            <a:avLst>
              <a:gd name="adj" fmla="val 486"/>
            </a:avLst>
          </a:prstGeom>
          <a:solidFill>
            <a:srgbClr val="ffffff"/>
          </a:solidFill>
          <a:ln w="9360">
            <a:solidFill>
              <a:srgbClr val="000000"/>
            </a:solidFill>
            <a:round/>
          </a:ln>
        </p:spPr>
      </p:sp>
      <p:sp>
        <p:nvSpPr>
          <p:cNvPr id="697" name="CustomShape 50"/>
          <p:cNvSpPr/>
          <p:nvPr/>
        </p:nvSpPr>
        <p:spPr>
          <a:xfrm>
            <a:off x="7805160" y="1734480"/>
            <a:ext cx="148320" cy="195120"/>
          </a:xfrm>
          <a:prstGeom prst="roundRect">
            <a:avLst>
              <a:gd name="adj" fmla="val 731"/>
            </a:avLst>
          </a:prstGeom>
          <a:solidFill>
            <a:srgbClr val="cccccc"/>
          </a:solidFill>
          <a:ln w="9000">
            <a:solidFill>
              <a:srgbClr val="252525"/>
            </a:solidFill>
            <a:round/>
          </a:ln>
        </p:spPr>
      </p:sp>
      <p:sp>
        <p:nvSpPr>
          <p:cNvPr id="698" name="CustomShape 51"/>
          <p:cNvSpPr/>
          <p:nvPr/>
        </p:nvSpPr>
        <p:spPr>
          <a:xfrm>
            <a:off x="7481160" y="1778040"/>
            <a:ext cx="2793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2,Rx</a:t>
            </a:r>
            <a:endParaRPr/>
          </a:p>
        </p:txBody>
      </p:sp>
      <p:sp>
        <p:nvSpPr>
          <p:cNvPr id="699" name="CustomShape 52"/>
          <p:cNvSpPr/>
          <p:nvPr/>
        </p:nvSpPr>
        <p:spPr>
          <a:xfrm flipV="1">
            <a:off x="3337200" y="1845360"/>
            <a:ext cx="324720" cy="468000"/>
          </a:xfrm>
          <a:prstGeom prst="curvedConnector3">
            <a:avLst>
              <a:gd name="adj1" fmla="val 50000"/>
            </a:avLst>
          </a:prstGeom>
          <a:noFill/>
          <a:ln w="9000">
            <a:solidFill>
              <a:srgbClr val="252525"/>
            </a:solidFill>
            <a:round/>
            <a:tailEnd len="med" type="triangle" w="med"/>
          </a:ln>
        </p:spPr>
      </p:sp>
      <p:sp>
        <p:nvSpPr>
          <p:cNvPr id="700" name="CustomShape 53"/>
          <p:cNvSpPr/>
          <p:nvPr/>
        </p:nvSpPr>
        <p:spPr>
          <a:xfrm flipV="1">
            <a:off x="6310080" y="1845360"/>
            <a:ext cx="275040" cy="468000"/>
          </a:xfrm>
          <a:prstGeom prst="curvedConnector3">
            <a:avLst>
              <a:gd name="adj1" fmla="val 50000"/>
            </a:avLst>
          </a:prstGeom>
          <a:noFill/>
          <a:ln w="9000">
            <a:solidFill>
              <a:srgbClr val="252525"/>
            </a:solidFill>
            <a:round/>
            <a:tailEnd len="med" type="triangle" w="med"/>
          </a:ln>
        </p:spPr>
      </p:sp>
      <p:sp>
        <p:nvSpPr>
          <p:cNvPr id="701" name="Line 54"/>
          <p:cNvSpPr/>
          <p:nvPr/>
        </p:nvSpPr>
        <p:spPr>
          <a:xfrm>
            <a:off x="6684480" y="1851840"/>
            <a:ext cx="325080" cy="6480"/>
          </a:xfrm>
          <a:prstGeom prst="line">
            <a:avLst/>
          </a:prstGeom>
          <a:ln w="9000">
            <a:solidFill>
              <a:srgbClr val="252525"/>
            </a:solidFill>
            <a:round/>
            <a:tailEnd len="med" type="triangle" w="med"/>
          </a:ln>
        </p:spPr>
      </p:sp>
      <p:sp>
        <p:nvSpPr>
          <p:cNvPr id="702" name="Line 55"/>
          <p:cNvSpPr/>
          <p:nvPr/>
        </p:nvSpPr>
        <p:spPr>
          <a:xfrm flipV="1">
            <a:off x="6678360" y="1850760"/>
            <a:ext cx="25200" cy="1080"/>
          </a:xfrm>
          <a:prstGeom prst="line">
            <a:avLst/>
          </a:prstGeom>
          <a:ln w="9360">
            <a:solidFill>
              <a:srgbClr val="000000"/>
            </a:solidFill>
            <a:round/>
            <a:tailEnd len="med" type="triangle" w="med"/>
          </a:ln>
        </p:spPr>
      </p:sp>
      <p:sp>
        <p:nvSpPr>
          <p:cNvPr id="703" name="CustomShape 56"/>
          <p:cNvSpPr/>
          <p:nvPr/>
        </p:nvSpPr>
        <p:spPr>
          <a:xfrm>
            <a:off x="7309440" y="1316160"/>
            <a:ext cx="574560" cy="492840"/>
          </a:xfrm>
          <a:prstGeom prst="rect">
            <a:avLst/>
          </a:prstGeom>
          <a:noFill/>
          <a:ln w="9000">
            <a:solidFill>
              <a:srgbClr val="252525"/>
            </a:solidFill>
            <a:round/>
            <a:tailEnd len="med" type="triangle" w="med"/>
          </a:ln>
        </p:spPr>
      </p:sp>
      <p:sp>
        <p:nvSpPr>
          <p:cNvPr id="704" name="CustomShape 57"/>
          <p:cNvSpPr/>
          <p:nvPr/>
        </p:nvSpPr>
        <p:spPr>
          <a:xfrm>
            <a:off x="7283880" y="1932480"/>
            <a:ext cx="275040" cy="369000"/>
          </a:xfrm>
          <a:prstGeom prst="rect">
            <a:avLst/>
          </a:prstGeom>
          <a:noFill/>
          <a:ln w="9000">
            <a:solidFill>
              <a:srgbClr val="252525"/>
            </a:solidFill>
            <a:round/>
            <a:tailEnd len="med" type="triangle" w="med"/>
          </a:ln>
        </p:spPr>
      </p:sp>
      <p:sp>
        <p:nvSpPr>
          <p:cNvPr id="705" name="CustomShape 58"/>
          <p:cNvSpPr/>
          <p:nvPr/>
        </p:nvSpPr>
        <p:spPr>
          <a:xfrm>
            <a:off x="7884360" y="1784520"/>
            <a:ext cx="474480" cy="197280"/>
          </a:xfrm>
          <a:prstGeom prst="rect">
            <a:avLst/>
          </a:prstGeom>
          <a:noFill/>
          <a:ln w="9000">
            <a:solidFill>
              <a:srgbClr val="252525"/>
            </a:solidFill>
            <a:round/>
            <a:tailEnd len="med" type="triangle" w="med"/>
          </a:ln>
        </p:spPr>
      </p:sp>
      <p:sp>
        <p:nvSpPr>
          <p:cNvPr id="706" name="CustomShape 59"/>
          <p:cNvSpPr/>
          <p:nvPr/>
        </p:nvSpPr>
        <p:spPr>
          <a:xfrm>
            <a:off x="7884360" y="2276640"/>
            <a:ext cx="474480" cy="123480"/>
          </a:xfrm>
          <a:prstGeom prst="rect">
            <a:avLst/>
          </a:prstGeom>
          <a:noFill/>
          <a:ln w="9000">
            <a:solidFill>
              <a:srgbClr val="252525"/>
            </a:solidFill>
            <a:round/>
            <a:tailEnd len="med" type="triangle" w="med"/>
          </a:ln>
        </p:spPr>
      </p:sp>
      <p:sp>
        <p:nvSpPr>
          <p:cNvPr id="707" name="CustomShape 60"/>
          <p:cNvSpPr/>
          <p:nvPr/>
        </p:nvSpPr>
        <p:spPr>
          <a:xfrm>
            <a:off x="3662280" y="2646360"/>
            <a:ext cx="224280" cy="221400"/>
          </a:xfrm>
          <a:prstGeom prst="roundRect">
            <a:avLst>
              <a:gd name="adj" fmla="val 486"/>
            </a:avLst>
          </a:prstGeom>
          <a:solidFill>
            <a:srgbClr val="ffffff"/>
          </a:solidFill>
          <a:ln w="9360">
            <a:solidFill>
              <a:srgbClr val="000000"/>
            </a:solidFill>
            <a:round/>
          </a:ln>
        </p:spPr>
      </p:sp>
      <p:sp>
        <p:nvSpPr>
          <p:cNvPr id="708" name="CustomShape 61"/>
          <p:cNvSpPr/>
          <p:nvPr/>
        </p:nvSpPr>
        <p:spPr>
          <a:xfrm>
            <a:off x="3662280" y="2202840"/>
            <a:ext cx="224280" cy="221400"/>
          </a:xfrm>
          <a:prstGeom prst="roundRect">
            <a:avLst>
              <a:gd name="adj" fmla="val 486"/>
            </a:avLst>
          </a:prstGeom>
          <a:solidFill>
            <a:srgbClr val="ffffff"/>
          </a:solidFill>
          <a:ln w="9360">
            <a:solidFill>
              <a:srgbClr val="000000"/>
            </a:solidFill>
            <a:round/>
          </a:ln>
        </p:spPr>
      </p:sp>
      <p:sp>
        <p:nvSpPr>
          <p:cNvPr id="709" name="CustomShape 62"/>
          <p:cNvSpPr/>
          <p:nvPr/>
        </p:nvSpPr>
        <p:spPr>
          <a:xfrm>
            <a:off x="314640" y="1242360"/>
            <a:ext cx="699120" cy="266760"/>
          </a:xfrm>
          <a:prstGeom prst="rect">
            <a:avLst/>
          </a:prstGeom>
          <a:noFill/>
          <a:ln w="9360">
            <a:noFill/>
          </a:ln>
        </p:spPr>
        <p:txBody>
          <a:bodyPr lIns="90000" rIns="90000" tIns="62640" bIns="45000"/>
          <a:p>
            <a:pPr>
              <a:lnSpc>
                <a:spcPct val="100000"/>
              </a:lnSpc>
            </a:pPr>
            <a:r>
              <a:rPr lang="en-US" sz="1200">
                <a:solidFill>
                  <a:srgbClr val="000000"/>
                </a:solidFill>
                <a:latin typeface="Times New Roman"/>
                <a:ea typeface="Lucida Sans Unicode"/>
              </a:rPr>
              <a:t>ES</a:t>
            </a:r>
            <a:r>
              <a:rPr lang="en-US" sz="1200" baseline="-33000">
                <a:solidFill>
                  <a:srgbClr val="000000"/>
                </a:solidFill>
                <a:latin typeface="Times New Roman"/>
                <a:ea typeface="Lucida Sans Unicode"/>
              </a:rPr>
              <a:t>1</a:t>
            </a:r>
            <a:endParaRPr/>
          </a:p>
        </p:txBody>
      </p:sp>
      <p:sp>
        <p:nvSpPr>
          <p:cNvPr id="710" name="CustomShape 63"/>
          <p:cNvSpPr/>
          <p:nvPr/>
        </p:nvSpPr>
        <p:spPr>
          <a:xfrm>
            <a:off x="6809040" y="1242360"/>
            <a:ext cx="699120" cy="266760"/>
          </a:xfrm>
          <a:prstGeom prst="rect">
            <a:avLst/>
          </a:prstGeom>
          <a:noFill/>
          <a:ln w="9360">
            <a:noFill/>
          </a:ln>
        </p:spPr>
        <p:txBody>
          <a:bodyPr lIns="90000" rIns="90000" tIns="62640" bIns="45000"/>
          <a:p>
            <a:pPr>
              <a:lnSpc>
                <a:spcPct val="100000"/>
              </a:lnSpc>
            </a:pPr>
            <a:r>
              <a:rPr lang="en-US" sz="1200">
                <a:solidFill>
                  <a:srgbClr val="000000"/>
                </a:solidFill>
                <a:latin typeface="Times New Roman"/>
                <a:ea typeface="Lucida Sans Unicode"/>
              </a:rPr>
              <a:t>ES</a:t>
            </a:r>
            <a:r>
              <a:rPr lang="en-US" sz="1200" baseline="-33000">
                <a:solidFill>
                  <a:srgbClr val="000000"/>
                </a:solidFill>
                <a:latin typeface="Times New Roman"/>
                <a:ea typeface="Lucida Sans Unicode"/>
              </a:rPr>
              <a:t>2</a:t>
            </a:r>
            <a:endParaRPr/>
          </a:p>
        </p:txBody>
      </p:sp>
      <p:sp>
        <p:nvSpPr>
          <p:cNvPr id="711" name="CustomShape 64"/>
          <p:cNvSpPr/>
          <p:nvPr/>
        </p:nvSpPr>
        <p:spPr>
          <a:xfrm>
            <a:off x="2063880" y="3291480"/>
            <a:ext cx="473400" cy="245160"/>
          </a:xfrm>
          <a:prstGeom prst="roundRect">
            <a:avLst>
              <a:gd name="adj" fmla="val 27370"/>
            </a:avLst>
          </a:prstGeom>
          <a:solidFill>
            <a:srgbClr val="ffffff"/>
          </a:solidFill>
          <a:ln w="18000">
            <a:solidFill>
              <a:srgbClr val="252525"/>
            </a:solidFill>
            <a:round/>
          </a:ln>
        </p:spPr>
      </p:sp>
      <p:sp>
        <p:nvSpPr>
          <p:cNvPr id="712" name="CustomShape 65"/>
          <p:cNvSpPr/>
          <p:nvPr/>
        </p:nvSpPr>
        <p:spPr>
          <a:xfrm>
            <a:off x="2063880" y="3291480"/>
            <a:ext cx="473400" cy="265680"/>
          </a:xfrm>
          <a:prstGeom prst="rect">
            <a:avLst/>
          </a:prstGeom>
          <a:noFill/>
          <a:ln w="9360">
            <a:noFill/>
          </a:ln>
        </p:spPr>
        <p:txBody>
          <a:bodyPr lIns="90000" rIns="90000" tIns="0" bIns="0"/>
          <a:p>
            <a:pPr>
              <a:lnSpc>
                <a:spcPct val="100000"/>
              </a:lnSpc>
            </a:pPr>
            <a:r>
              <a:rPr lang="en-US" sz="1200">
                <a:solidFill>
                  <a:srgbClr val="000000"/>
                </a:solidFill>
                <a:latin typeface="Times New Roman"/>
                <a:ea typeface="Lucida Sans Unicode"/>
              </a:rPr>
              <a:t>NS</a:t>
            </a:r>
            <a:r>
              <a:rPr lang="en-US" sz="1200" baseline="-33000">
                <a:solidFill>
                  <a:srgbClr val="000000"/>
                </a:solidFill>
                <a:latin typeface="Times New Roman"/>
                <a:ea typeface="Lucida Sans Unicode"/>
              </a:rPr>
              <a:t>2</a:t>
            </a:r>
            <a:endParaRPr/>
          </a:p>
        </p:txBody>
      </p:sp>
      <p:sp>
        <p:nvSpPr>
          <p:cNvPr id="713" name="CustomShape 66"/>
          <p:cNvSpPr/>
          <p:nvPr/>
        </p:nvSpPr>
        <p:spPr>
          <a:xfrm>
            <a:off x="2637720" y="3557880"/>
            <a:ext cx="473400" cy="245160"/>
          </a:xfrm>
          <a:prstGeom prst="roundRect">
            <a:avLst>
              <a:gd name="adj" fmla="val 27370"/>
            </a:avLst>
          </a:prstGeom>
          <a:solidFill>
            <a:srgbClr val="ffffff"/>
          </a:solidFill>
          <a:ln w="18000">
            <a:solidFill>
              <a:srgbClr val="252525"/>
            </a:solidFill>
            <a:round/>
          </a:ln>
        </p:spPr>
      </p:sp>
      <p:sp>
        <p:nvSpPr>
          <p:cNvPr id="714" name="CustomShape 67"/>
          <p:cNvSpPr/>
          <p:nvPr/>
        </p:nvSpPr>
        <p:spPr>
          <a:xfrm>
            <a:off x="2637720" y="3557880"/>
            <a:ext cx="473400" cy="265680"/>
          </a:xfrm>
          <a:prstGeom prst="rect">
            <a:avLst/>
          </a:prstGeom>
          <a:noFill/>
          <a:ln w="9360">
            <a:noFill/>
          </a:ln>
        </p:spPr>
        <p:txBody>
          <a:bodyPr lIns="90000" rIns="90000" tIns="0" bIns="0"/>
          <a:p>
            <a:pPr>
              <a:lnSpc>
                <a:spcPct val="100000"/>
              </a:lnSpc>
            </a:pPr>
            <a:r>
              <a:rPr lang="en-US" sz="1200">
                <a:solidFill>
                  <a:srgbClr val="000000"/>
                </a:solidFill>
                <a:latin typeface="Times New Roman"/>
                <a:ea typeface="Lucida Sans Unicode"/>
              </a:rPr>
              <a:t>NS</a:t>
            </a:r>
            <a:r>
              <a:rPr lang="en-US" sz="1200" baseline="-33000">
                <a:solidFill>
                  <a:srgbClr val="000000"/>
                </a:solidFill>
                <a:latin typeface="Times New Roman"/>
                <a:ea typeface="Lucida Sans Unicode"/>
              </a:rPr>
              <a:t>3</a:t>
            </a:r>
            <a:endParaRPr/>
          </a:p>
        </p:txBody>
      </p:sp>
      <p:sp>
        <p:nvSpPr>
          <p:cNvPr id="715" name="CustomShape 68"/>
          <p:cNvSpPr/>
          <p:nvPr/>
        </p:nvSpPr>
        <p:spPr>
          <a:xfrm>
            <a:off x="3309480" y="2281320"/>
            <a:ext cx="351000" cy="562320"/>
          </a:xfrm>
          <a:prstGeom prst="rect">
            <a:avLst/>
          </a:prstGeom>
          <a:noFill/>
          <a:ln w="9000">
            <a:solidFill>
              <a:srgbClr val="252525"/>
            </a:solidFill>
            <a:round/>
            <a:tailEnd len="med" type="triangle" w="med"/>
          </a:ln>
        </p:spPr>
      </p:sp>
      <p:sp>
        <p:nvSpPr>
          <p:cNvPr id="716" name="CustomShape 69"/>
          <p:cNvSpPr/>
          <p:nvPr/>
        </p:nvSpPr>
        <p:spPr>
          <a:xfrm>
            <a:off x="2538720" y="2823480"/>
            <a:ext cx="789480" cy="586440"/>
          </a:xfrm>
          <a:prstGeom prst="rect">
            <a:avLst/>
          </a:prstGeom>
          <a:noFill/>
          <a:ln w="9000">
            <a:solidFill>
              <a:srgbClr val="252525"/>
            </a:solidFill>
            <a:round/>
          </a:ln>
        </p:spPr>
      </p:sp>
      <p:sp>
        <p:nvSpPr>
          <p:cNvPr id="717" name="Line 70"/>
          <p:cNvSpPr/>
          <p:nvPr/>
        </p:nvSpPr>
        <p:spPr>
          <a:xfrm>
            <a:off x="3736800" y="2745000"/>
            <a:ext cx="57240" cy="0"/>
          </a:xfrm>
          <a:prstGeom prst="line">
            <a:avLst/>
          </a:prstGeom>
          <a:ln w="9360">
            <a:solidFill>
              <a:srgbClr val="000000"/>
            </a:solidFill>
            <a:round/>
            <a:tailEnd len="med" type="triangle" w="med"/>
          </a:ln>
        </p:spPr>
      </p:sp>
      <p:sp>
        <p:nvSpPr>
          <p:cNvPr id="718" name="CustomShape 71"/>
          <p:cNvSpPr/>
          <p:nvPr/>
        </p:nvSpPr>
        <p:spPr>
          <a:xfrm>
            <a:off x="3112560" y="3312360"/>
            <a:ext cx="523800" cy="369000"/>
          </a:xfrm>
          <a:prstGeom prst="rect">
            <a:avLst/>
          </a:prstGeom>
          <a:noFill/>
          <a:ln w="9000">
            <a:solidFill>
              <a:srgbClr val="252525"/>
            </a:solidFill>
            <a:round/>
          </a:ln>
        </p:spPr>
      </p:sp>
      <p:sp>
        <p:nvSpPr>
          <p:cNvPr id="719" name="CustomShape 72"/>
          <p:cNvSpPr/>
          <p:nvPr/>
        </p:nvSpPr>
        <p:spPr>
          <a:xfrm>
            <a:off x="3437280" y="2696040"/>
            <a:ext cx="224280" cy="615600"/>
          </a:xfrm>
          <a:prstGeom prst="rect">
            <a:avLst/>
          </a:prstGeom>
          <a:noFill/>
          <a:ln w="9000">
            <a:solidFill>
              <a:srgbClr val="252525"/>
            </a:solidFill>
            <a:round/>
            <a:tailEnd len="med" type="triangle" w="med"/>
          </a:ln>
        </p:spPr>
      </p:sp>
      <p:sp>
        <p:nvSpPr>
          <p:cNvPr id="720" name="CustomShape 73"/>
          <p:cNvSpPr/>
          <p:nvPr/>
        </p:nvSpPr>
        <p:spPr>
          <a:xfrm>
            <a:off x="4087440" y="1734480"/>
            <a:ext cx="348840" cy="221400"/>
          </a:xfrm>
          <a:prstGeom prst="ellipse">
            <a:avLst/>
          </a:prstGeom>
          <a:noFill/>
          <a:ln w="9360">
            <a:solidFill>
              <a:srgbClr val="000000"/>
            </a:solidFill>
            <a:round/>
          </a:ln>
        </p:spPr>
        <p:txBody>
          <a:bodyPr wrap="none" lIns="90000" rIns="90000" tIns="0" bIns="0"/>
          <a:p>
            <a:pPr algn="ctr">
              <a:lnSpc>
                <a:spcPct val="100000"/>
              </a:lnSpc>
            </a:pPr>
            <a:r>
              <a:rPr lang="en-US" sz="900">
                <a:solidFill>
                  <a:srgbClr val="000000"/>
                </a:solidFill>
                <a:latin typeface="Times New Roman"/>
                <a:ea typeface="Lucida Sans Unicode"/>
              </a:rPr>
              <a:t>FU</a:t>
            </a:r>
            <a:endParaRPr/>
          </a:p>
        </p:txBody>
      </p:sp>
      <p:sp>
        <p:nvSpPr>
          <p:cNvPr id="721" name="CustomShape 74"/>
          <p:cNvSpPr/>
          <p:nvPr/>
        </p:nvSpPr>
        <p:spPr>
          <a:xfrm>
            <a:off x="4511520" y="1415160"/>
            <a:ext cx="348840" cy="221400"/>
          </a:xfrm>
          <a:prstGeom prst="ellipse">
            <a:avLst/>
          </a:prstGeom>
          <a:noFill/>
          <a:ln w="9360">
            <a:solidFill>
              <a:srgbClr val="000000"/>
            </a:solidFill>
            <a:round/>
          </a:ln>
        </p:spPr>
        <p:txBody>
          <a:bodyPr wrap="none" lIns="90000" rIns="90000" tIns="0" bIns="0"/>
          <a:p>
            <a:pPr algn="ctr">
              <a:lnSpc>
                <a:spcPct val="100000"/>
              </a:lnSpc>
            </a:pPr>
            <a:r>
              <a:rPr lang="en-US" sz="900">
                <a:solidFill>
                  <a:srgbClr val="000000"/>
                </a:solidFill>
                <a:latin typeface="Times New Roman"/>
                <a:ea typeface="Lucida Sans Unicode"/>
              </a:rPr>
              <a:t>TP</a:t>
            </a:r>
            <a:endParaRPr/>
          </a:p>
        </p:txBody>
      </p:sp>
      <p:sp>
        <p:nvSpPr>
          <p:cNvPr id="722" name="CustomShape 75"/>
          <p:cNvSpPr/>
          <p:nvPr/>
        </p:nvSpPr>
        <p:spPr>
          <a:xfrm>
            <a:off x="4511520" y="2080080"/>
            <a:ext cx="348840" cy="221400"/>
          </a:xfrm>
          <a:prstGeom prst="ellipse">
            <a:avLst/>
          </a:prstGeom>
          <a:noFill/>
          <a:ln w="9360">
            <a:solidFill>
              <a:srgbClr val="000000"/>
            </a:solidFill>
            <a:round/>
          </a:ln>
        </p:spPr>
        <p:txBody>
          <a:bodyPr wrap="none" lIns="90000" rIns="90000" tIns="0" bIns="0"/>
          <a:p>
            <a:pPr algn="ctr">
              <a:lnSpc>
                <a:spcPct val="100000"/>
              </a:lnSpc>
            </a:pPr>
            <a:r>
              <a:rPr lang="en-US" sz="900">
                <a:solidFill>
                  <a:srgbClr val="000000"/>
                </a:solidFill>
                <a:latin typeface="Times New Roman"/>
                <a:ea typeface="Times New Roman"/>
              </a:rPr>
              <a:t>TT</a:t>
            </a:r>
            <a:r>
              <a:rPr lang="en-US" sz="900" baseline="-33000">
                <a:solidFill>
                  <a:srgbClr val="000000"/>
                </a:solidFill>
                <a:latin typeface="Times New Roman"/>
                <a:ea typeface="Times New Roman"/>
              </a:rPr>
              <a:t>R</a:t>
            </a:r>
            <a:endParaRPr/>
          </a:p>
        </p:txBody>
      </p:sp>
      <p:sp>
        <p:nvSpPr>
          <p:cNvPr id="723" name="CustomShape 76"/>
          <p:cNvSpPr/>
          <p:nvPr/>
        </p:nvSpPr>
        <p:spPr>
          <a:xfrm>
            <a:off x="5360760" y="2055240"/>
            <a:ext cx="98640" cy="146160"/>
          </a:xfrm>
          <a:prstGeom prst="roundRect">
            <a:avLst>
              <a:gd name="adj" fmla="val 1111"/>
            </a:avLst>
          </a:prstGeom>
          <a:solidFill>
            <a:srgbClr val="cccccc"/>
          </a:solidFill>
          <a:ln w="9000">
            <a:solidFill>
              <a:srgbClr val="252525"/>
            </a:solidFill>
            <a:round/>
          </a:ln>
        </p:spPr>
      </p:sp>
      <p:sp>
        <p:nvSpPr>
          <p:cNvPr id="724" name="CustomShape 77"/>
          <p:cNvSpPr/>
          <p:nvPr/>
        </p:nvSpPr>
        <p:spPr>
          <a:xfrm>
            <a:off x="5011560" y="2073600"/>
            <a:ext cx="2739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1,Tx</a:t>
            </a:r>
            <a:endParaRPr/>
          </a:p>
        </p:txBody>
      </p:sp>
      <p:sp>
        <p:nvSpPr>
          <p:cNvPr id="725" name="CustomShape 78"/>
          <p:cNvSpPr/>
          <p:nvPr/>
        </p:nvSpPr>
        <p:spPr>
          <a:xfrm>
            <a:off x="5014800" y="2370240"/>
            <a:ext cx="27396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B</a:t>
            </a:r>
            <a:r>
              <a:rPr lang="en-US" sz="1000" baseline="-33000">
                <a:solidFill>
                  <a:srgbClr val="000000"/>
                </a:solidFill>
                <a:latin typeface="Times New Roman"/>
                <a:ea typeface="Lucida Sans Unicode"/>
              </a:rPr>
              <a:t>2,Tx</a:t>
            </a:r>
            <a:endParaRPr/>
          </a:p>
        </p:txBody>
      </p:sp>
      <p:sp>
        <p:nvSpPr>
          <p:cNvPr id="726" name="CustomShape 79"/>
          <p:cNvSpPr/>
          <p:nvPr/>
        </p:nvSpPr>
        <p:spPr>
          <a:xfrm>
            <a:off x="5636160" y="2031120"/>
            <a:ext cx="324720" cy="221400"/>
          </a:xfrm>
          <a:prstGeom prst="ellipse">
            <a:avLst/>
          </a:prstGeom>
          <a:solidFill>
            <a:srgbClr val="ffffff"/>
          </a:solidFill>
          <a:ln w="9000">
            <a:solidFill>
              <a:srgbClr val="252525"/>
            </a:solidFill>
            <a:round/>
          </a:ln>
        </p:spPr>
        <p:txBody>
          <a:bodyPr wrap="none" lIns="4320" rIns="4320" tIns="0" bIns="0"/>
          <a:p>
            <a:pPr algn="ctr">
              <a:lnSpc>
                <a:spcPct val="100000"/>
              </a:lnSpc>
            </a:pPr>
            <a:r>
              <a:rPr lang="en-US" sz="900">
                <a:solidFill>
                  <a:srgbClr val="000000"/>
                </a:solidFill>
                <a:latin typeface="Times New Roman"/>
                <a:ea typeface="Times New Roman"/>
              </a:rPr>
              <a:t>TT</a:t>
            </a:r>
            <a:r>
              <a:rPr lang="en-US" sz="900" baseline="-33000">
                <a:solidFill>
                  <a:srgbClr val="000000"/>
                </a:solidFill>
                <a:latin typeface="Times New Roman"/>
                <a:ea typeface="Times New Roman"/>
              </a:rPr>
              <a:t>S</a:t>
            </a:r>
            <a:endParaRPr/>
          </a:p>
        </p:txBody>
      </p:sp>
      <p:sp>
        <p:nvSpPr>
          <p:cNvPr id="727" name="CustomShape 80"/>
          <p:cNvSpPr/>
          <p:nvPr/>
        </p:nvSpPr>
        <p:spPr>
          <a:xfrm flipV="1">
            <a:off x="4261320" y="1526040"/>
            <a:ext cx="249840" cy="209520"/>
          </a:xfrm>
          <a:prstGeom prst="curvedConnector3">
            <a:avLst>
              <a:gd name="adj1" fmla="val 50000"/>
            </a:avLst>
          </a:prstGeom>
          <a:noFill/>
          <a:ln w="9000">
            <a:solidFill>
              <a:srgbClr val="252525"/>
            </a:solidFill>
            <a:round/>
            <a:tailEnd len="med" type="triangle" w="med"/>
          </a:ln>
        </p:spPr>
      </p:sp>
      <p:sp>
        <p:nvSpPr>
          <p:cNvPr id="728" name="CustomShape 81"/>
          <p:cNvSpPr/>
          <p:nvPr/>
        </p:nvSpPr>
        <p:spPr>
          <a:xfrm>
            <a:off x="4261320" y="1956240"/>
            <a:ext cx="249840" cy="234360"/>
          </a:xfrm>
          <a:prstGeom prst="curvedConnector3">
            <a:avLst>
              <a:gd name="adj1" fmla="val 50000"/>
            </a:avLst>
          </a:prstGeom>
          <a:noFill/>
          <a:ln w="9000">
            <a:solidFill>
              <a:srgbClr val="252525"/>
            </a:solidFill>
            <a:round/>
            <a:tailEnd len="med" type="triangle" w="med"/>
          </a:ln>
        </p:spPr>
      </p:sp>
      <p:sp>
        <p:nvSpPr>
          <p:cNvPr id="729" name="CustomShape 82"/>
          <p:cNvSpPr/>
          <p:nvPr/>
        </p:nvSpPr>
        <p:spPr>
          <a:xfrm>
            <a:off x="4211640" y="2276640"/>
            <a:ext cx="349920" cy="419040"/>
          </a:xfrm>
          <a:prstGeom prst="rect">
            <a:avLst/>
          </a:prstGeom>
          <a:noFill/>
          <a:ln w="9000">
            <a:solidFill>
              <a:srgbClr val="252525"/>
            </a:solidFill>
            <a:round/>
            <a:tailEnd len="med" type="triangle" w="med"/>
          </a:ln>
        </p:spPr>
      </p:sp>
      <p:sp>
        <p:nvSpPr>
          <p:cNvPr id="730" name="CustomShape 83"/>
          <p:cNvSpPr/>
          <p:nvPr/>
        </p:nvSpPr>
        <p:spPr>
          <a:xfrm>
            <a:off x="4836240" y="1710720"/>
            <a:ext cx="599040" cy="419040"/>
          </a:xfrm>
          <a:prstGeom prst="rect">
            <a:avLst/>
          </a:prstGeom>
          <a:noFill/>
          <a:ln w="9000">
            <a:solidFill>
              <a:srgbClr val="252525"/>
            </a:solidFill>
            <a:round/>
            <a:tailEnd len="med" type="triangle" w="med"/>
          </a:ln>
        </p:spPr>
      </p:sp>
      <p:sp>
        <p:nvSpPr>
          <p:cNvPr id="731" name="CustomShape 84"/>
          <p:cNvSpPr/>
          <p:nvPr/>
        </p:nvSpPr>
        <p:spPr>
          <a:xfrm>
            <a:off x="5460840" y="1882440"/>
            <a:ext cx="224280" cy="172440"/>
          </a:xfrm>
          <a:prstGeom prst="rect">
            <a:avLst/>
          </a:prstGeom>
          <a:noFill/>
          <a:ln w="9000">
            <a:solidFill>
              <a:srgbClr val="252525"/>
            </a:solidFill>
            <a:round/>
            <a:tailEnd len="med" type="triangle" w="med"/>
          </a:ln>
        </p:spPr>
      </p:sp>
      <p:sp>
        <p:nvSpPr>
          <p:cNvPr id="732" name="CustomShape 85"/>
          <p:cNvSpPr/>
          <p:nvPr/>
        </p:nvSpPr>
        <p:spPr>
          <a:xfrm>
            <a:off x="5336280" y="2252880"/>
            <a:ext cx="448920" cy="689760"/>
          </a:xfrm>
          <a:prstGeom prst="rect">
            <a:avLst/>
          </a:prstGeom>
          <a:noFill/>
          <a:ln w="9000">
            <a:solidFill>
              <a:srgbClr val="252525"/>
            </a:solidFill>
            <a:round/>
            <a:tailEnd len="med" type="triangle" w="med"/>
          </a:ln>
        </p:spPr>
      </p:sp>
      <p:sp>
        <p:nvSpPr>
          <p:cNvPr id="733" name="CustomShape 86"/>
          <p:cNvSpPr/>
          <p:nvPr/>
        </p:nvSpPr>
        <p:spPr>
          <a:xfrm>
            <a:off x="3886920" y="1242360"/>
            <a:ext cx="699120" cy="266760"/>
          </a:xfrm>
          <a:prstGeom prst="rect">
            <a:avLst/>
          </a:prstGeom>
          <a:noFill/>
          <a:ln w="9360">
            <a:noFill/>
          </a:ln>
        </p:spPr>
        <p:txBody>
          <a:bodyPr lIns="90000" rIns="90000" tIns="62640" bIns="45000"/>
          <a:p>
            <a:pPr>
              <a:lnSpc>
                <a:spcPct val="100000"/>
              </a:lnSpc>
            </a:pPr>
            <a:r>
              <a:rPr lang="en-US" sz="1200">
                <a:solidFill>
                  <a:srgbClr val="000000"/>
                </a:solidFill>
                <a:latin typeface="Times New Roman"/>
                <a:ea typeface="Lucida Sans Unicode"/>
              </a:rPr>
              <a:t>NS</a:t>
            </a:r>
            <a:r>
              <a:rPr lang="en-US" sz="1200" baseline="-33000">
                <a:solidFill>
                  <a:srgbClr val="000000"/>
                </a:solidFill>
                <a:latin typeface="Times New Roman"/>
                <a:ea typeface="Lucida Sans Unicode"/>
              </a:rPr>
              <a:t>1</a:t>
            </a:r>
            <a:endParaRPr/>
          </a:p>
        </p:txBody>
      </p:sp>
      <p:sp>
        <p:nvSpPr>
          <p:cNvPr id="734" name="CustomShape 87"/>
          <p:cNvSpPr/>
          <p:nvPr/>
        </p:nvSpPr>
        <p:spPr>
          <a:xfrm flipH="1" flipV="1" rot="5400000">
            <a:off x="3770280" y="1945080"/>
            <a:ext cx="389520" cy="347040"/>
          </a:xfrm>
          <a:prstGeom prst="curvedConnector3">
            <a:avLst>
              <a:gd name="adj1" fmla="val -481"/>
            </a:avLst>
          </a:prstGeom>
          <a:noFill/>
          <a:ln w="9000">
            <a:solidFill>
              <a:srgbClr val="252525"/>
            </a:solidFill>
            <a:round/>
            <a:tailEnd len="med" type="triangle" w="med"/>
          </a:ln>
        </p:spPr>
      </p:sp>
      <p:sp>
        <p:nvSpPr>
          <p:cNvPr id="735" name="Line 88"/>
          <p:cNvSpPr/>
          <p:nvPr/>
        </p:nvSpPr>
        <p:spPr>
          <a:xfrm>
            <a:off x="3762000" y="1845360"/>
            <a:ext cx="325080" cy="0"/>
          </a:xfrm>
          <a:prstGeom prst="line">
            <a:avLst/>
          </a:prstGeom>
          <a:ln w="9000">
            <a:solidFill>
              <a:srgbClr val="000000"/>
            </a:solidFill>
            <a:round/>
            <a:tailEnd len="med" type="triangle" w="med"/>
          </a:ln>
        </p:spPr>
      </p:sp>
      <p:sp>
        <p:nvSpPr>
          <p:cNvPr id="736" name="CustomShape 89"/>
          <p:cNvSpPr/>
          <p:nvPr/>
        </p:nvSpPr>
        <p:spPr>
          <a:xfrm>
            <a:off x="6085440" y="2202840"/>
            <a:ext cx="224280" cy="221400"/>
          </a:xfrm>
          <a:prstGeom prst="roundRect">
            <a:avLst>
              <a:gd name="adj" fmla="val 486"/>
            </a:avLst>
          </a:prstGeom>
          <a:solidFill>
            <a:srgbClr val="ffffff"/>
          </a:solidFill>
          <a:ln w="9360">
            <a:solidFill>
              <a:srgbClr val="000000"/>
            </a:solidFill>
            <a:round/>
          </a:ln>
        </p:spPr>
      </p:sp>
      <p:sp>
        <p:nvSpPr>
          <p:cNvPr id="737" name="CustomShape 90"/>
          <p:cNvSpPr/>
          <p:nvPr/>
        </p:nvSpPr>
        <p:spPr>
          <a:xfrm>
            <a:off x="3762360" y="1956240"/>
            <a:ext cx="448920" cy="788400"/>
          </a:xfrm>
          <a:prstGeom prst="rect">
            <a:avLst/>
          </a:prstGeom>
          <a:noFill/>
          <a:ln w="9000">
            <a:solidFill>
              <a:srgbClr val="252525"/>
            </a:solidFill>
            <a:round/>
            <a:tailEnd len="med" type="triangle" w="med"/>
          </a:ln>
        </p:spPr>
      </p:sp>
      <p:sp>
        <p:nvSpPr>
          <p:cNvPr id="738" name="CustomShape 91"/>
          <p:cNvSpPr/>
          <p:nvPr/>
        </p:nvSpPr>
        <p:spPr>
          <a:xfrm>
            <a:off x="1689120" y="2698200"/>
            <a:ext cx="498600" cy="315720"/>
          </a:xfrm>
          <a:prstGeom prst="rect">
            <a:avLst/>
          </a:prstGeom>
          <a:noFill/>
          <a:ln w="9360">
            <a:noFill/>
          </a:ln>
        </p:spPr>
        <p:txBody>
          <a:bodyPr wrap="none" lIns="0" rIns="0" tIns="13320" bIns="0" anchor="ctr" anchorCtr="1"/>
          <a:p>
            <a:pPr>
              <a:lnSpc>
                <a:spcPct val="100000"/>
              </a:lnSpc>
            </a:pPr>
            <a:r>
              <a:rPr lang="en-US" sz="1100">
                <a:solidFill>
                  <a:srgbClr val="000000"/>
                </a:solidFill>
                <a:latin typeface="Times New Roman"/>
                <a:ea typeface="Lucida Sans Unicode"/>
              </a:rPr>
              <a:t>S</a:t>
            </a:r>
            <a:r>
              <a:rPr lang="en-US" sz="1100" baseline="-33000">
                <a:solidFill>
                  <a:srgbClr val="000000"/>
                </a:solidFill>
                <a:latin typeface="Times New Roman"/>
                <a:ea typeface="Lucida Sans Unicode"/>
              </a:rPr>
              <a:t>S</a:t>
            </a:r>
            <a:endParaRPr/>
          </a:p>
        </p:txBody>
      </p:sp>
      <p:sp>
        <p:nvSpPr>
          <p:cNvPr id="739" name="CustomShape 92"/>
          <p:cNvSpPr/>
          <p:nvPr/>
        </p:nvSpPr>
        <p:spPr>
          <a:xfrm>
            <a:off x="1689120" y="2696040"/>
            <a:ext cx="492120" cy="330120"/>
          </a:xfrm>
          <a:prstGeom prst="roundRect">
            <a:avLst>
              <a:gd name="adj" fmla="val 329"/>
            </a:avLst>
          </a:prstGeom>
          <a:noFill/>
          <a:ln w="9000">
            <a:solidFill>
              <a:srgbClr val="252525"/>
            </a:solidFill>
            <a:round/>
          </a:ln>
        </p:spPr>
      </p:sp>
      <p:sp>
        <p:nvSpPr>
          <p:cNvPr id="740" name="CustomShape 93"/>
          <p:cNvSpPr/>
          <p:nvPr/>
        </p:nvSpPr>
        <p:spPr>
          <a:xfrm>
            <a:off x="1738800" y="1611720"/>
            <a:ext cx="98640" cy="146160"/>
          </a:xfrm>
          <a:prstGeom prst="roundRect">
            <a:avLst>
              <a:gd name="adj" fmla="val 1111"/>
            </a:avLst>
          </a:prstGeom>
          <a:solidFill>
            <a:srgbClr val="cccccc"/>
          </a:solidFill>
          <a:ln w="9000">
            <a:solidFill>
              <a:srgbClr val="252525"/>
            </a:solidFill>
            <a:round/>
          </a:ln>
        </p:spPr>
      </p:sp>
      <p:sp>
        <p:nvSpPr>
          <p:cNvPr id="741" name="CustomShape 94"/>
          <p:cNvSpPr/>
          <p:nvPr/>
        </p:nvSpPr>
        <p:spPr>
          <a:xfrm>
            <a:off x="1938240" y="1611720"/>
            <a:ext cx="98640" cy="146160"/>
          </a:xfrm>
          <a:prstGeom prst="roundRect">
            <a:avLst>
              <a:gd name="adj" fmla="val 1111"/>
            </a:avLst>
          </a:prstGeom>
          <a:solidFill>
            <a:srgbClr val="cccccc"/>
          </a:solidFill>
          <a:ln w="9000">
            <a:solidFill>
              <a:srgbClr val="252525"/>
            </a:solidFill>
            <a:round/>
          </a:ln>
        </p:spPr>
      </p:sp>
      <p:sp>
        <p:nvSpPr>
          <p:cNvPr id="742" name="CustomShape 95"/>
          <p:cNvSpPr/>
          <p:nvPr/>
        </p:nvSpPr>
        <p:spPr>
          <a:xfrm>
            <a:off x="1839240" y="1611720"/>
            <a:ext cx="98640" cy="146160"/>
          </a:xfrm>
          <a:prstGeom prst="roundRect">
            <a:avLst>
              <a:gd name="adj" fmla="val 1111"/>
            </a:avLst>
          </a:prstGeom>
          <a:solidFill>
            <a:srgbClr val="cccccc"/>
          </a:solidFill>
          <a:ln w="9000">
            <a:solidFill>
              <a:srgbClr val="252525"/>
            </a:solidFill>
            <a:round/>
          </a:ln>
        </p:spPr>
      </p:sp>
      <p:sp>
        <p:nvSpPr>
          <p:cNvPr id="743" name="CustomShape 96"/>
          <p:cNvSpPr/>
          <p:nvPr/>
        </p:nvSpPr>
        <p:spPr>
          <a:xfrm>
            <a:off x="1738800" y="1858320"/>
            <a:ext cx="98640" cy="146160"/>
          </a:xfrm>
          <a:prstGeom prst="roundRect">
            <a:avLst>
              <a:gd name="adj" fmla="val 1111"/>
            </a:avLst>
          </a:prstGeom>
          <a:solidFill>
            <a:srgbClr val="cccccc"/>
          </a:solidFill>
          <a:ln w="9000">
            <a:solidFill>
              <a:srgbClr val="252525"/>
            </a:solidFill>
            <a:round/>
          </a:ln>
        </p:spPr>
      </p:sp>
      <p:sp>
        <p:nvSpPr>
          <p:cNvPr id="744" name="CustomShape 97"/>
          <p:cNvSpPr/>
          <p:nvPr/>
        </p:nvSpPr>
        <p:spPr>
          <a:xfrm>
            <a:off x="1938240" y="1858320"/>
            <a:ext cx="98640" cy="146160"/>
          </a:xfrm>
          <a:prstGeom prst="roundRect">
            <a:avLst>
              <a:gd name="adj" fmla="val 1111"/>
            </a:avLst>
          </a:prstGeom>
          <a:solidFill>
            <a:srgbClr val="cccccc"/>
          </a:solidFill>
          <a:ln w="9000">
            <a:solidFill>
              <a:srgbClr val="252525"/>
            </a:solidFill>
            <a:round/>
          </a:ln>
        </p:spPr>
      </p:sp>
      <p:sp>
        <p:nvSpPr>
          <p:cNvPr id="745" name="CustomShape 98"/>
          <p:cNvSpPr/>
          <p:nvPr/>
        </p:nvSpPr>
        <p:spPr>
          <a:xfrm>
            <a:off x="1839240" y="1858320"/>
            <a:ext cx="98640" cy="146160"/>
          </a:xfrm>
          <a:prstGeom prst="roundRect">
            <a:avLst>
              <a:gd name="adj" fmla="val 1111"/>
            </a:avLst>
          </a:prstGeom>
          <a:solidFill>
            <a:srgbClr val="cccccc"/>
          </a:solidFill>
          <a:ln w="9000">
            <a:solidFill>
              <a:srgbClr val="252525"/>
            </a:solidFill>
            <a:round/>
          </a:ln>
        </p:spPr>
      </p:sp>
      <p:sp>
        <p:nvSpPr>
          <p:cNvPr id="746" name="CustomShape 99"/>
          <p:cNvSpPr/>
          <p:nvPr/>
        </p:nvSpPr>
        <p:spPr>
          <a:xfrm>
            <a:off x="964440" y="1143360"/>
            <a:ext cx="1049400" cy="763560"/>
          </a:xfrm>
          <a:prstGeom prst="rect">
            <a:avLst/>
          </a:prstGeom>
          <a:noFill/>
          <a:ln w="9000">
            <a:solidFill>
              <a:srgbClr val="252525"/>
            </a:solidFill>
            <a:round/>
            <a:tailEnd len="med" type="triangle" w="med"/>
          </a:ln>
        </p:spPr>
      </p:sp>
      <p:sp>
        <p:nvSpPr>
          <p:cNvPr id="747" name="Line 100"/>
          <p:cNvSpPr/>
          <p:nvPr/>
        </p:nvSpPr>
        <p:spPr>
          <a:xfrm flipV="1">
            <a:off x="2038320" y="1929960"/>
            <a:ext cx="199440" cy="27000"/>
          </a:xfrm>
          <a:prstGeom prst="line">
            <a:avLst/>
          </a:prstGeom>
          <a:ln w="9000">
            <a:solidFill>
              <a:srgbClr val="252525"/>
            </a:solidFill>
            <a:round/>
            <a:tailEnd len="med" type="triangle" w="med"/>
          </a:ln>
        </p:spPr>
      </p:sp>
      <p:sp>
        <p:nvSpPr>
          <p:cNvPr id="748" name="CustomShape 101"/>
          <p:cNvSpPr/>
          <p:nvPr/>
        </p:nvSpPr>
        <p:spPr>
          <a:xfrm>
            <a:off x="5061240" y="1438920"/>
            <a:ext cx="98640" cy="146160"/>
          </a:xfrm>
          <a:prstGeom prst="roundRect">
            <a:avLst>
              <a:gd name="adj" fmla="val 1111"/>
            </a:avLst>
          </a:prstGeom>
          <a:solidFill>
            <a:srgbClr val="cccccc"/>
          </a:solidFill>
          <a:ln w="9000">
            <a:solidFill>
              <a:srgbClr val="252525"/>
            </a:solidFill>
            <a:round/>
          </a:ln>
        </p:spPr>
      </p:sp>
      <p:sp>
        <p:nvSpPr>
          <p:cNvPr id="749" name="CustomShape 102"/>
          <p:cNvSpPr/>
          <p:nvPr/>
        </p:nvSpPr>
        <p:spPr>
          <a:xfrm>
            <a:off x="5260320" y="1438920"/>
            <a:ext cx="98640" cy="146160"/>
          </a:xfrm>
          <a:prstGeom prst="roundRect">
            <a:avLst>
              <a:gd name="adj" fmla="val 1111"/>
            </a:avLst>
          </a:prstGeom>
          <a:solidFill>
            <a:srgbClr val="cccccc"/>
          </a:solidFill>
          <a:ln w="9000">
            <a:solidFill>
              <a:srgbClr val="252525"/>
            </a:solidFill>
            <a:round/>
          </a:ln>
        </p:spPr>
      </p:sp>
      <p:sp>
        <p:nvSpPr>
          <p:cNvPr id="750" name="CustomShape 103"/>
          <p:cNvSpPr/>
          <p:nvPr/>
        </p:nvSpPr>
        <p:spPr>
          <a:xfrm>
            <a:off x="5161320" y="1438920"/>
            <a:ext cx="98640" cy="146160"/>
          </a:xfrm>
          <a:prstGeom prst="roundRect">
            <a:avLst>
              <a:gd name="adj" fmla="val 1111"/>
            </a:avLst>
          </a:prstGeom>
          <a:solidFill>
            <a:srgbClr val="cccccc"/>
          </a:solidFill>
          <a:ln w="9000">
            <a:solidFill>
              <a:srgbClr val="252525"/>
            </a:solidFill>
            <a:round/>
          </a:ln>
        </p:spPr>
      </p:sp>
      <p:sp>
        <p:nvSpPr>
          <p:cNvPr id="751" name="CustomShape 104"/>
          <p:cNvSpPr/>
          <p:nvPr/>
        </p:nvSpPr>
        <p:spPr>
          <a:xfrm>
            <a:off x="5360760" y="1438920"/>
            <a:ext cx="98640" cy="146160"/>
          </a:xfrm>
          <a:prstGeom prst="roundRect">
            <a:avLst>
              <a:gd name="adj" fmla="val 1111"/>
            </a:avLst>
          </a:prstGeom>
          <a:solidFill>
            <a:srgbClr val="cccccc"/>
          </a:solidFill>
          <a:ln w="9000">
            <a:solidFill>
              <a:srgbClr val="252525"/>
            </a:solidFill>
            <a:round/>
          </a:ln>
        </p:spPr>
      </p:sp>
      <p:sp>
        <p:nvSpPr>
          <p:cNvPr id="752" name="CustomShape 105"/>
          <p:cNvSpPr/>
          <p:nvPr/>
        </p:nvSpPr>
        <p:spPr>
          <a:xfrm>
            <a:off x="5561280" y="1438920"/>
            <a:ext cx="98640" cy="146160"/>
          </a:xfrm>
          <a:prstGeom prst="roundRect">
            <a:avLst>
              <a:gd name="adj" fmla="val 1111"/>
            </a:avLst>
          </a:prstGeom>
          <a:solidFill>
            <a:srgbClr val="cccccc"/>
          </a:solidFill>
          <a:ln w="9000">
            <a:solidFill>
              <a:srgbClr val="252525"/>
            </a:solidFill>
            <a:round/>
          </a:ln>
        </p:spPr>
      </p:sp>
      <p:sp>
        <p:nvSpPr>
          <p:cNvPr id="753" name="CustomShape 106"/>
          <p:cNvSpPr/>
          <p:nvPr/>
        </p:nvSpPr>
        <p:spPr>
          <a:xfrm>
            <a:off x="5460840" y="1438920"/>
            <a:ext cx="98640" cy="146160"/>
          </a:xfrm>
          <a:prstGeom prst="roundRect">
            <a:avLst>
              <a:gd name="adj" fmla="val 1111"/>
            </a:avLst>
          </a:prstGeom>
          <a:solidFill>
            <a:srgbClr val="cccccc"/>
          </a:solidFill>
          <a:ln w="9000">
            <a:solidFill>
              <a:srgbClr val="252525"/>
            </a:solidFill>
            <a:round/>
          </a:ln>
        </p:spPr>
      </p:sp>
      <p:sp>
        <p:nvSpPr>
          <p:cNvPr id="754" name="CustomShape 107"/>
          <p:cNvSpPr/>
          <p:nvPr/>
        </p:nvSpPr>
        <p:spPr>
          <a:xfrm>
            <a:off x="4861800" y="1267200"/>
            <a:ext cx="249840" cy="221400"/>
          </a:xfrm>
          <a:prstGeom prst="rect">
            <a:avLst/>
          </a:prstGeom>
          <a:noFill/>
          <a:ln w="9000">
            <a:solidFill>
              <a:srgbClr val="252525"/>
            </a:solidFill>
            <a:round/>
            <a:tailEnd len="med" type="triangle" w="med"/>
          </a:ln>
        </p:spPr>
      </p:sp>
      <p:sp>
        <p:nvSpPr>
          <p:cNvPr id="755" name="CustomShape 108"/>
          <p:cNvSpPr/>
          <p:nvPr/>
        </p:nvSpPr>
        <p:spPr>
          <a:xfrm>
            <a:off x="5360760" y="2350800"/>
            <a:ext cx="98640" cy="146160"/>
          </a:xfrm>
          <a:prstGeom prst="roundRect">
            <a:avLst>
              <a:gd name="adj" fmla="val 1111"/>
            </a:avLst>
          </a:prstGeom>
          <a:solidFill>
            <a:srgbClr val="cccccc"/>
          </a:solidFill>
          <a:ln w="9000">
            <a:solidFill>
              <a:srgbClr val="252525"/>
            </a:solidFill>
            <a:round/>
          </a:ln>
        </p:spPr>
      </p:sp>
      <p:sp>
        <p:nvSpPr>
          <p:cNvPr id="756" name="CustomShape 109"/>
          <p:cNvSpPr/>
          <p:nvPr/>
        </p:nvSpPr>
        <p:spPr>
          <a:xfrm>
            <a:off x="5660280" y="1512720"/>
            <a:ext cx="275040" cy="516960"/>
          </a:xfrm>
          <a:prstGeom prst="rect">
            <a:avLst/>
          </a:prstGeom>
          <a:noFill/>
          <a:ln w="9000">
            <a:solidFill>
              <a:srgbClr val="252525"/>
            </a:solidFill>
            <a:round/>
            <a:tailEnd len="med" type="triangle" w="med"/>
          </a:ln>
        </p:spPr>
      </p:sp>
      <p:sp>
        <p:nvSpPr>
          <p:cNvPr id="757" name="CustomShape 110"/>
          <p:cNvSpPr/>
          <p:nvPr/>
        </p:nvSpPr>
        <p:spPr>
          <a:xfrm>
            <a:off x="5935680" y="2202840"/>
            <a:ext cx="324720" cy="147240"/>
          </a:xfrm>
          <a:prstGeom prst="rect">
            <a:avLst/>
          </a:prstGeom>
          <a:noFill/>
          <a:ln w="9000">
            <a:solidFill>
              <a:srgbClr val="252525"/>
            </a:solidFill>
            <a:round/>
            <a:tailEnd len="med" type="triangle" w="med"/>
          </a:ln>
        </p:spPr>
      </p:sp>
      <p:sp>
        <p:nvSpPr>
          <p:cNvPr id="758" name="CustomShape 111"/>
          <p:cNvSpPr/>
          <p:nvPr/>
        </p:nvSpPr>
        <p:spPr>
          <a:xfrm>
            <a:off x="1338840" y="1267200"/>
            <a:ext cx="273960" cy="245160"/>
          </a:xfrm>
          <a:prstGeom prst="rect">
            <a:avLst/>
          </a:prstGeom>
          <a:noFill/>
          <a:ln w="9360">
            <a:noFill/>
          </a:ln>
        </p:spPr>
      </p:sp>
      <p:sp>
        <p:nvSpPr>
          <p:cNvPr id="759" name="CustomShape 112"/>
          <p:cNvSpPr/>
          <p:nvPr/>
        </p:nvSpPr>
        <p:spPr>
          <a:xfrm>
            <a:off x="1139760" y="2499480"/>
            <a:ext cx="273960" cy="245160"/>
          </a:xfrm>
          <a:prstGeom prst="rect">
            <a:avLst/>
          </a:prstGeom>
          <a:noFill/>
          <a:ln w="9360">
            <a:noFill/>
          </a:ln>
        </p:spPr>
        <p:txBody>
          <a:bodyPr lIns="90000" rIns="90000" tIns="60840" bIns="45000"/>
          <a:p>
            <a:pPr>
              <a:lnSpc>
                <a:spcPct val="100000"/>
              </a:lnSpc>
            </a:pPr>
            <a:r>
              <a:rPr lang="en-US" sz="1100">
                <a:solidFill>
                  <a:srgbClr val="000000"/>
                </a:solidFill>
                <a:latin typeface="Times New Roman"/>
                <a:ea typeface="Lucida Sans Unicode"/>
              </a:rPr>
              <a:t>f</a:t>
            </a:r>
            <a:r>
              <a:rPr lang="en-US" sz="1100" baseline="-33000">
                <a:solidFill>
                  <a:srgbClr val="000000"/>
                </a:solidFill>
                <a:latin typeface="Times New Roman"/>
                <a:ea typeface="Lucida Sans Unicode"/>
              </a:rPr>
              <a:t>2</a:t>
            </a:r>
            <a:endParaRPr/>
          </a:p>
        </p:txBody>
      </p:sp>
      <p:sp>
        <p:nvSpPr>
          <p:cNvPr id="760" name="CustomShape 113"/>
          <p:cNvSpPr/>
          <p:nvPr/>
        </p:nvSpPr>
        <p:spPr>
          <a:xfrm>
            <a:off x="2613600" y="3114360"/>
            <a:ext cx="273960" cy="245160"/>
          </a:xfrm>
          <a:prstGeom prst="rect">
            <a:avLst/>
          </a:prstGeom>
          <a:noFill/>
          <a:ln w="9360">
            <a:noFill/>
          </a:ln>
        </p:spPr>
        <p:txBody>
          <a:bodyPr lIns="90000" rIns="90000" tIns="60840" bIns="45000"/>
          <a:p>
            <a:pPr>
              <a:lnSpc>
                <a:spcPct val="100000"/>
              </a:lnSpc>
            </a:pPr>
            <a:r>
              <a:rPr lang="en-US" sz="1100">
                <a:solidFill>
                  <a:srgbClr val="000000"/>
                </a:solidFill>
                <a:latin typeface="Times New Roman"/>
                <a:ea typeface="Lucida Sans Unicode"/>
              </a:rPr>
              <a:t>f</a:t>
            </a:r>
            <a:r>
              <a:rPr lang="en-US" sz="1100" baseline="-33000">
                <a:solidFill>
                  <a:srgbClr val="000000"/>
                </a:solidFill>
                <a:latin typeface="Times New Roman"/>
                <a:ea typeface="Lucida Sans Unicode"/>
              </a:rPr>
              <a:t>3</a:t>
            </a:r>
            <a:endParaRPr/>
          </a:p>
        </p:txBody>
      </p:sp>
      <p:sp>
        <p:nvSpPr>
          <p:cNvPr id="761" name="CustomShape 114"/>
          <p:cNvSpPr/>
          <p:nvPr/>
        </p:nvSpPr>
        <p:spPr>
          <a:xfrm>
            <a:off x="3262320" y="3324240"/>
            <a:ext cx="273960" cy="245160"/>
          </a:xfrm>
          <a:prstGeom prst="rect">
            <a:avLst/>
          </a:prstGeom>
          <a:noFill/>
          <a:ln w="9360">
            <a:noFill/>
          </a:ln>
        </p:spPr>
        <p:txBody>
          <a:bodyPr lIns="90000" rIns="90000" tIns="60840" bIns="45000"/>
          <a:p>
            <a:pPr>
              <a:lnSpc>
                <a:spcPct val="100000"/>
              </a:lnSpc>
            </a:pPr>
            <a:r>
              <a:rPr lang="en-US" sz="1100">
                <a:solidFill>
                  <a:srgbClr val="000000"/>
                </a:solidFill>
                <a:latin typeface="Times New Roman"/>
                <a:ea typeface="Lucida Sans Unicode"/>
              </a:rPr>
              <a:t>f</a:t>
            </a:r>
            <a:r>
              <a:rPr lang="en-US" sz="1100" baseline="-33000">
                <a:solidFill>
                  <a:srgbClr val="000000"/>
                </a:solidFill>
                <a:latin typeface="Times New Roman"/>
                <a:ea typeface="Lucida Sans Unicode"/>
              </a:rPr>
              <a:t>4</a:t>
            </a:r>
            <a:endParaRPr/>
          </a:p>
        </p:txBody>
      </p:sp>
      <p:sp>
        <p:nvSpPr>
          <p:cNvPr id="762" name="CustomShape 115"/>
          <p:cNvSpPr/>
          <p:nvPr/>
        </p:nvSpPr>
        <p:spPr>
          <a:xfrm>
            <a:off x="1338840" y="1267200"/>
            <a:ext cx="273960" cy="245160"/>
          </a:xfrm>
          <a:prstGeom prst="rect">
            <a:avLst/>
          </a:prstGeom>
          <a:noFill/>
          <a:ln w="9360">
            <a:noFill/>
          </a:ln>
        </p:spPr>
        <p:txBody>
          <a:bodyPr lIns="90000" rIns="90000" tIns="60840" bIns="45000"/>
          <a:p>
            <a:pPr>
              <a:lnSpc>
                <a:spcPct val="100000"/>
              </a:lnSpc>
            </a:pPr>
            <a:r>
              <a:rPr lang="en-US" sz="1100">
                <a:solidFill>
                  <a:srgbClr val="000000"/>
                </a:solidFill>
                <a:latin typeface="Times New Roman"/>
                <a:ea typeface="Lucida Sans Unicode"/>
              </a:rPr>
              <a:t>f</a:t>
            </a:r>
            <a:r>
              <a:rPr lang="en-US" sz="1100" baseline="-33000">
                <a:solidFill>
                  <a:srgbClr val="000000"/>
                </a:solidFill>
                <a:latin typeface="Times New Roman"/>
                <a:ea typeface="Lucida Sans Unicode"/>
              </a:rPr>
              <a:t>1</a:t>
            </a:r>
            <a:endParaRPr/>
          </a:p>
        </p:txBody>
      </p:sp>
      <p:sp>
        <p:nvSpPr>
          <p:cNvPr id="763" name="CustomShape 116"/>
          <p:cNvSpPr/>
          <p:nvPr/>
        </p:nvSpPr>
        <p:spPr>
          <a:xfrm>
            <a:off x="4096800" y="1492560"/>
            <a:ext cx="348840" cy="183240"/>
          </a:xfrm>
          <a:prstGeom prst="rect">
            <a:avLst/>
          </a:prstGeom>
          <a:noFill/>
          <a:ln w="9360">
            <a:noFill/>
          </a:ln>
        </p:spPr>
        <p:txBody>
          <a:bodyPr lIns="90000" rIns="90000" tIns="57240" bIns="45000"/>
          <a:p>
            <a:pPr>
              <a:lnSpc>
                <a:spcPct val="100000"/>
              </a:lnSpc>
            </a:pPr>
            <a:r>
              <a:rPr lang="en-US" sz="900">
                <a:solidFill>
                  <a:srgbClr val="000000"/>
                </a:solidFill>
                <a:latin typeface="Times New Roman"/>
                <a:ea typeface="Lucida Sans Unicode"/>
              </a:rPr>
              <a:t>RC</a:t>
            </a:r>
            <a:endParaRPr/>
          </a:p>
        </p:txBody>
      </p:sp>
      <p:sp>
        <p:nvSpPr>
          <p:cNvPr id="764" name="CustomShape 117"/>
          <p:cNvSpPr/>
          <p:nvPr/>
        </p:nvSpPr>
        <p:spPr>
          <a:xfrm>
            <a:off x="4136760" y="1951200"/>
            <a:ext cx="348840" cy="183240"/>
          </a:xfrm>
          <a:prstGeom prst="rect">
            <a:avLst/>
          </a:prstGeom>
          <a:noFill/>
          <a:ln w="9360">
            <a:noFill/>
          </a:ln>
        </p:spPr>
        <p:txBody>
          <a:bodyPr lIns="90000" rIns="90000" tIns="57240" bIns="45000"/>
          <a:p>
            <a:pPr>
              <a:lnSpc>
                <a:spcPct val="100000"/>
              </a:lnSpc>
            </a:pPr>
            <a:r>
              <a:rPr lang="en-US" sz="900">
                <a:solidFill>
                  <a:srgbClr val="000000"/>
                </a:solidFill>
                <a:latin typeface="Times New Roman"/>
                <a:ea typeface="Lucida Sans Unicode"/>
              </a:rPr>
              <a:t>TT</a:t>
            </a:r>
            <a:endParaRPr/>
          </a:p>
        </p:txBody>
      </p:sp>
      <p:sp>
        <p:nvSpPr>
          <p:cNvPr id="765" name="CustomShape 118"/>
          <p:cNvSpPr/>
          <p:nvPr/>
        </p:nvSpPr>
        <p:spPr>
          <a:xfrm>
            <a:off x="5754960" y="1435680"/>
            <a:ext cx="243000" cy="153000"/>
          </a:xfrm>
          <a:prstGeom prst="rect">
            <a:avLst/>
          </a:prstGeom>
          <a:noFill/>
          <a:ln w="9360">
            <a:noFill/>
          </a:ln>
        </p:spPr>
        <p:txBody>
          <a:bodyPr wrap="none" lIns="0" rIns="0" tIns="13320" bIns="0"/>
          <a:p>
            <a:pPr>
              <a:lnSpc>
                <a:spcPct val="100000"/>
              </a:lnSpc>
            </a:pPr>
            <a:r>
              <a:rPr lang="en-US" sz="1000">
                <a:solidFill>
                  <a:srgbClr val="000000"/>
                </a:solidFill>
                <a:latin typeface="Times New Roman"/>
                <a:ea typeface="Lucida Sans Unicode"/>
              </a:rPr>
              <a:t>Q</a:t>
            </a:r>
            <a:r>
              <a:rPr lang="en-US" sz="1000" baseline="-33000">
                <a:solidFill>
                  <a:srgbClr val="000000"/>
                </a:solidFill>
                <a:latin typeface="Times New Roman"/>
                <a:ea typeface="Lucida Sans Unicode"/>
              </a:rPr>
              <a:t>Tx</a:t>
            </a:r>
            <a:endParaRPr/>
          </a:p>
        </p:txBody>
      </p:sp>
      <p:sp>
        <p:nvSpPr>
          <p:cNvPr id="766" name="CustomShape 119"/>
          <p:cNvSpPr/>
          <p:nvPr/>
        </p:nvSpPr>
        <p:spPr>
          <a:xfrm>
            <a:off x="4036680" y="2698200"/>
            <a:ext cx="498600" cy="315720"/>
          </a:xfrm>
          <a:prstGeom prst="rect">
            <a:avLst/>
          </a:prstGeom>
          <a:noFill/>
          <a:ln w="9360">
            <a:noFill/>
          </a:ln>
        </p:spPr>
        <p:txBody>
          <a:bodyPr wrap="none" lIns="0" rIns="0" tIns="13320" bIns="0" anchor="ctr" anchorCtr="1"/>
          <a:p>
            <a:pPr>
              <a:lnSpc>
                <a:spcPct val="100000"/>
              </a:lnSpc>
            </a:pPr>
            <a:r>
              <a:rPr lang="en-US" sz="1000">
                <a:solidFill>
                  <a:srgbClr val="000000"/>
                </a:solidFill>
                <a:latin typeface="Times New Roman"/>
                <a:ea typeface="Lucida Sans Unicode"/>
              </a:rPr>
              <a:t>S</a:t>
            </a:r>
            <a:r>
              <a:rPr lang="en-US" sz="1000" baseline="-33000">
                <a:solidFill>
                  <a:srgbClr val="000000"/>
                </a:solidFill>
                <a:latin typeface="Times New Roman"/>
                <a:ea typeface="Lucida Sans Unicode"/>
              </a:rPr>
              <a:t>R</a:t>
            </a:r>
            <a:endParaRPr/>
          </a:p>
        </p:txBody>
      </p:sp>
      <p:sp>
        <p:nvSpPr>
          <p:cNvPr id="767" name="CustomShape 120"/>
          <p:cNvSpPr/>
          <p:nvPr/>
        </p:nvSpPr>
        <p:spPr>
          <a:xfrm>
            <a:off x="4036680" y="2696040"/>
            <a:ext cx="492120" cy="330120"/>
          </a:xfrm>
          <a:prstGeom prst="roundRect">
            <a:avLst>
              <a:gd name="adj" fmla="val 329"/>
            </a:avLst>
          </a:prstGeom>
          <a:noFill/>
          <a:ln w="9000">
            <a:solidFill>
              <a:srgbClr val="252525"/>
            </a:solidFill>
            <a:round/>
          </a:ln>
        </p:spPr>
      </p:sp>
      <p:sp>
        <p:nvSpPr>
          <p:cNvPr id="768" name="CustomShape 121"/>
          <p:cNvSpPr/>
          <p:nvPr/>
        </p:nvSpPr>
        <p:spPr>
          <a:xfrm>
            <a:off x="4836240" y="2698200"/>
            <a:ext cx="498600" cy="315720"/>
          </a:xfrm>
          <a:prstGeom prst="rect">
            <a:avLst/>
          </a:prstGeom>
          <a:noFill/>
          <a:ln w="9360">
            <a:noFill/>
          </a:ln>
        </p:spPr>
        <p:txBody>
          <a:bodyPr wrap="none" lIns="0" rIns="0" tIns="13320" bIns="0" anchor="ctr" anchorCtr="1"/>
          <a:p>
            <a:pPr>
              <a:lnSpc>
                <a:spcPct val="100000"/>
              </a:lnSpc>
            </a:pPr>
            <a:r>
              <a:rPr lang="en-US" sz="1000">
                <a:solidFill>
                  <a:srgbClr val="000000"/>
                </a:solidFill>
                <a:latin typeface="Times New Roman"/>
                <a:ea typeface="Lucida Sans Unicode"/>
              </a:rPr>
              <a:t>S</a:t>
            </a:r>
            <a:r>
              <a:rPr lang="en-US" sz="1000" baseline="-33000">
                <a:solidFill>
                  <a:srgbClr val="000000"/>
                </a:solidFill>
                <a:latin typeface="Times New Roman"/>
                <a:ea typeface="Lucida Sans Unicode"/>
              </a:rPr>
              <a:t>S</a:t>
            </a:r>
            <a:endParaRPr/>
          </a:p>
        </p:txBody>
      </p:sp>
      <p:sp>
        <p:nvSpPr>
          <p:cNvPr id="769" name="CustomShape 122"/>
          <p:cNvSpPr/>
          <p:nvPr/>
        </p:nvSpPr>
        <p:spPr>
          <a:xfrm>
            <a:off x="4836240" y="2696040"/>
            <a:ext cx="492120" cy="330120"/>
          </a:xfrm>
          <a:prstGeom prst="roundRect">
            <a:avLst>
              <a:gd name="adj" fmla="val 329"/>
            </a:avLst>
          </a:prstGeom>
          <a:noFill/>
          <a:ln w="9000">
            <a:solidFill>
              <a:srgbClr val="252525"/>
            </a:solidFill>
            <a:round/>
          </a:ln>
        </p:spPr>
      </p:sp>
      <p:sp>
        <p:nvSpPr>
          <p:cNvPr id="770" name="Line 123"/>
          <p:cNvSpPr/>
          <p:nvPr/>
        </p:nvSpPr>
        <p:spPr>
          <a:xfrm>
            <a:off x="3733560" y="2313360"/>
            <a:ext cx="57240" cy="0"/>
          </a:xfrm>
          <a:prstGeom prst="line">
            <a:avLst/>
          </a:prstGeom>
          <a:ln w="9360">
            <a:solidFill>
              <a:srgbClr val="000000"/>
            </a:solidFill>
            <a:round/>
            <a:tailEnd len="med" type="triangle" w="med"/>
          </a:ln>
        </p:spPr>
      </p:sp>
      <p:sp>
        <p:nvSpPr>
          <p:cNvPr id="771" name="Line 124"/>
          <p:cNvSpPr/>
          <p:nvPr/>
        </p:nvSpPr>
        <p:spPr>
          <a:xfrm>
            <a:off x="3732840" y="1845360"/>
            <a:ext cx="57240" cy="0"/>
          </a:xfrm>
          <a:prstGeom prst="line">
            <a:avLst/>
          </a:prstGeom>
          <a:ln w="9360">
            <a:solidFill>
              <a:srgbClr val="000000"/>
            </a:solidFill>
            <a:round/>
            <a:tailEnd len="med" type="triangle" w="med"/>
          </a:ln>
        </p:spPr>
      </p:sp>
      <p:sp>
        <p:nvSpPr>
          <p:cNvPr id="772" name="CustomShape 125"/>
          <p:cNvSpPr/>
          <p:nvPr/>
        </p:nvSpPr>
        <p:spPr>
          <a:xfrm>
            <a:off x="6859800" y="3322080"/>
            <a:ext cx="1998000" cy="631080"/>
          </a:xfrm>
          <a:prstGeom prst="rect">
            <a:avLst/>
          </a:prstGeom>
          <a:noFill/>
          <a:ln w="9360">
            <a:noFill/>
          </a:ln>
        </p:spPr>
        <p:txBody>
          <a:bodyPr lIns="90000" rIns="90000" tIns="57600" bIns="45000"/>
          <a:p>
            <a:pPr>
              <a:lnSpc>
                <a:spcPct val="95000"/>
              </a:lnSpc>
            </a:pPr>
            <a:r>
              <a:rPr lang="en-US" sz="1600">
                <a:solidFill>
                  <a:srgbClr val="000000"/>
                </a:solidFill>
                <a:latin typeface="Chancellor"/>
                <a:ea typeface="Lucida Sans Unicode"/>
              </a:rPr>
              <a:t>A</a:t>
            </a:r>
            <a:r>
              <a:rPr lang="en-US" sz="1600" baseline="-33000">
                <a:solidFill>
                  <a:srgbClr val="000000"/>
                </a:solidFill>
                <a:latin typeface="Times New Roman"/>
                <a:ea typeface="Lucida Sans Unicode"/>
              </a:rPr>
              <a:t>1</a:t>
            </a:r>
            <a:r>
              <a:rPr lang="en-US" sz="1600">
                <a:solidFill>
                  <a:srgbClr val="000000"/>
                </a:solidFill>
                <a:latin typeface="Times New Roman"/>
                <a:ea typeface="Lucida Sans Unicode"/>
              </a:rPr>
              <a:t>: </a:t>
            </a:r>
            <a:r>
              <a:rPr lang="en-US" sz="1600">
                <a:solidFill>
                  <a:srgbClr val="000000"/>
                </a:solidFill>
                <a:latin typeface="Times New Roman"/>
                <a:ea typeface="Times New Roman"/>
              </a:rPr>
              <a:t>τ</a:t>
            </a:r>
            <a:r>
              <a:rPr lang="en-US" sz="1600" baseline="-33000">
                <a:solidFill>
                  <a:srgbClr val="000000"/>
                </a:solidFill>
                <a:latin typeface="Times New Roman"/>
                <a:ea typeface="Times New Roman"/>
              </a:rPr>
              <a:t>1 </a:t>
            </a:r>
            <a:r>
              <a:rPr lang="en-US" sz="1100">
                <a:solidFill>
                  <a:srgbClr val="000000"/>
                </a:solidFill>
                <a:latin typeface="Wingdings"/>
                <a:ea typeface="Wingdings"/>
              </a:rPr>
              <a:t>à</a:t>
            </a:r>
            <a:r>
              <a:rPr lang="en-US" sz="1600">
                <a:solidFill>
                  <a:srgbClr val="000000"/>
                </a:solidFill>
                <a:latin typeface="Webdings"/>
                <a:ea typeface="Wingdings"/>
              </a:rPr>
              <a:t> </a:t>
            </a:r>
            <a:r>
              <a:rPr lang="en-US" sz="1600">
                <a:solidFill>
                  <a:srgbClr val="000000"/>
                </a:solidFill>
                <a:latin typeface="Times New Roman"/>
                <a:ea typeface="Times New Roman"/>
              </a:rPr>
              <a:t>m</a:t>
            </a:r>
            <a:r>
              <a:rPr lang="en-US" sz="1600" baseline="-33000">
                <a:solidFill>
                  <a:srgbClr val="000000"/>
                </a:solidFill>
                <a:latin typeface="Times New Roman"/>
                <a:ea typeface="Times New Roman"/>
              </a:rPr>
              <a:t>1</a:t>
            </a:r>
            <a:r>
              <a:rPr lang="en-US" sz="1600">
                <a:solidFill>
                  <a:srgbClr val="000000"/>
                </a:solidFill>
                <a:latin typeface="Times New Roman"/>
                <a:ea typeface="Times New Roman"/>
              </a:rPr>
              <a:t> </a:t>
            </a:r>
            <a:r>
              <a:rPr lang="en-US" sz="1100">
                <a:solidFill>
                  <a:srgbClr val="000000"/>
                </a:solidFill>
                <a:latin typeface="Wingdings"/>
                <a:ea typeface="Wingdings"/>
              </a:rPr>
              <a:t>à</a:t>
            </a:r>
            <a:r>
              <a:rPr lang="en-US" sz="1600">
                <a:solidFill>
                  <a:srgbClr val="000000"/>
                </a:solidFill>
                <a:latin typeface="Times New Roman"/>
                <a:ea typeface="Arial"/>
              </a:rPr>
              <a:t> τ</a:t>
            </a:r>
            <a:r>
              <a:rPr lang="en-US" sz="1600" baseline="-33000">
                <a:solidFill>
                  <a:srgbClr val="000000"/>
                </a:solidFill>
                <a:latin typeface="Times New Roman"/>
                <a:ea typeface="Arial"/>
              </a:rPr>
              <a:t>3</a:t>
            </a:r>
            <a:r>
              <a:rPr lang="en-US" sz="1600">
                <a:solidFill>
                  <a:srgbClr val="000000"/>
                </a:solidFill>
                <a:latin typeface="Times New Roman"/>
                <a:ea typeface="Arial"/>
              </a:rPr>
              <a:t>, RC </a:t>
            </a:r>
            <a:endParaRPr/>
          </a:p>
          <a:p>
            <a:pPr>
              <a:lnSpc>
                <a:spcPct val="100000"/>
              </a:lnSpc>
            </a:pPr>
            <a:r>
              <a:rPr lang="en-US" sz="2000">
                <a:solidFill>
                  <a:srgbClr val="000000"/>
                </a:solidFill>
                <a:latin typeface="Times New Roman"/>
                <a:ea typeface="Arial"/>
              </a:rPr>
              <a:t>	</a:t>
            </a:r>
            <a:endParaRPr/>
          </a:p>
          <a:p>
            <a:pPr>
              <a:lnSpc>
                <a:spcPct val="100000"/>
              </a:lnSpc>
            </a:pPr>
            <a:r>
              <a:rPr lang="en-US">
                <a:solidFill>
                  <a:srgbClr val="000000"/>
                </a:solidFill>
                <a:latin typeface="Calibri"/>
                <a:ea typeface="Arial"/>
              </a:rPr>
              <a:t> </a:t>
            </a:r>
            <a:r>
              <a:rPr lang="en-US">
                <a:solidFill>
                  <a:srgbClr val="000000"/>
                </a:solidFill>
                <a:latin typeface="Calibri"/>
                <a:ea typeface="Times New Roman"/>
              </a:rPr>
              <a:t> </a:t>
            </a:r>
            <a:endParaRPr/>
          </a:p>
        </p:txBody>
      </p:sp>
      <p:sp>
        <p:nvSpPr>
          <p:cNvPr id="773" name="CustomShape 126"/>
          <p:cNvSpPr/>
          <p:nvPr/>
        </p:nvSpPr>
        <p:spPr>
          <a:xfrm>
            <a:off x="6859800" y="3493440"/>
            <a:ext cx="1998000" cy="295200"/>
          </a:xfrm>
          <a:prstGeom prst="rect">
            <a:avLst/>
          </a:prstGeom>
          <a:noFill/>
          <a:ln w="9360">
            <a:noFill/>
          </a:ln>
        </p:spPr>
        <p:txBody>
          <a:bodyPr lIns="90000" rIns="90000" tIns="0" bIns="0"/>
          <a:p>
            <a:pPr>
              <a:lnSpc>
                <a:spcPct val="95000"/>
              </a:lnSpc>
            </a:pPr>
            <a:r>
              <a:rPr lang="en-US" sz="1600">
                <a:solidFill>
                  <a:srgbClr val="000000"/>
                </a:solidFill>
                <a:latin typeface="Chancellor"/>
                <a:ea typeface="Lucida Sans Unicode"/>
              </a:rPr>
              <a:t>A</a:t>
            </a:r>
            <a:r>
              <a:rPr lang="en-US" sz="1600" baseline="-33000">
                <a:solidFill>
                  <a:srgbClr val="000000"/>
                </a:solidFill>
                <a:latin typeface="Times New Roman"/>
                <a:ea typeface="Lucida Sans Unicode"/>
              </a:rPr>
              <a:t>2</a:t>
            </a:r>
            <a:r>
              <a:rPr lang="en-US" sz="1600">
                <a:solidFill>
                  <a:srgbClr val="000000"/>
                </a:solidFill>
                <a:latin typeface="Times New Roman"/>
                <a:ea typeface="Lucida Sans Unicode"/>
              </a:rPr>
              <a:t>: </a:t>
            </a:r>
            <a:r>
              <a:rPr lang="en-US" sz="1600">
                <a:solidFill>
                  <a:srgbClr val="000000"/>
                </a:solidFill>
                <a:latin typeface="Times New Roman"/>
                <a:ea typeface="Times New Roman"/>
              </a:rPr>
              <a:t>τ</a:t>
            </a:r>
            <a:r>
              <a:rPr lang="en-US" sz="1600" baseline="-33000">
                <a:solidFill>
                  <a:srgbClr val="000000"/>
                </a:solidFill>
                <a:latin typeface="Times New Roman"/>
                <a:ea typeface="Times New Roman"/>
              </a:rPr>
              <a:t>2 </a:t>
            </a:r>
            <a:r>
              <a:rPr lang="en-US" sz="1100">
                <a:solidFill>
                  <a:srgbClr val="000000"/>
                </a:solidFill>
                <a:latin typeface="Wingdings"/>
                <a:ea typeface="Wingdings"/>
              </a:rPr>
              <a:t>à</a:t>
            </a:r>
            <a:r>
              <a:rPr lang="en-US" sz="1600">
                <a:solidFill>
                  <a:srgbClr val="000000"/>
                </a:solidFill>
                <a:latin typeface="Webdings"/>
                <a:ea typeface="Wingdings"/>
              </a:rPr>
              <a:t> </a:t>
            </a:r>
            <a:r>
              <a:rPr lang="en-US" sz="1600">
                <a:solidFill>
                  <a:srgbClr val="000000"/>
                </a:solidFill>
                <a:latin typeface="Times New Roman"/>
                <a:ea typeface="Times New Roman"/>
              </a:rPr>
              <a:t>m</a:t>
            </a:r>
            <a:r>
              <a:rPr lang="en-US" sz="1600" baseline="-33000">
                <a:solidFill>
                  <a:srgbClr val="000000"/>
                </a:solidFill>
                <a:latin typeface="Times New Roman"/>
                <a:ea typeface="Times New Roman"/>
              </a:rPr>
              <a:t>2</a:t>
            </a:r>
            <a:r>
              <a:rPr lang="en-US" sz="1600">
                <a:solidFill>
                  <a:srgbClr val="000000"/>
                </a:solidFill>
                <a:latin typeface="Times New Roman"/>
                <a:ea typeface="Times New Roman"/>
              </a:rPr>
              <a:t> </a:t>
            </a:r>
            <a:r>
              <a:rPr lang="en-US" sz="1100">
                <a:solidFill>
                  <a:srgbClr val="000000"/>
                </a:solidFill>
                <a:latin typeface="Wingdings"/>
                <a:ea typeface="Wingdings"/>
              </a:rPr>
              <a:t>à</a:t>
            </a:r>
            <a:r>
              <a:rPr lang="en-US" sz="1600">
                <a:solidFill>
                  <a:srgbClr val="000000"/>
                </a:solidFill>
                <a:latin typeface="Times New Roman"/>
                <a:ea typeface="Arial"/>
              </a:rPr>
              <a:t> τ</a:t>
            </a:r>
            <a:r>
              <a:rPr lang="en-US" sz="1600" baseline="-33000">
                <a:solidFill>
                  <a:srgbClr val="000000"/>
                </a:solidFill>
                <a:latin typeface="Times New Roman"/>
                <a:ea typeface="Arial"/>
              </a:rPr>
              <a:t>4</a:t>
            </a:r>
            <a:r>
              <a:rPr lang="en-US" sz="1600">
                <a:solidFill>
                  <a:srgbClr val="000000"/>
                </a:solidFill>
                <a:latin typeface="Times New Roman"/>
                <a:ea typeface="Arial"/>
              </a:rPr>
              <a:t>, TT</a:t>
            </a:r>
            <a:r>
              <a:rPr lang="en-US" sz="2800">
                <a:solidFill>
                  <a:srgbClr val="000000"/>
                </a:solidFill>
                <a:latin typeface="Times New Roman"/>
                <a:ea typeface="Arial"/>
              </a:rPr>
              <a:t> </a:t>
            </a:r>
            <a:endParaRPr/>
          </a:p>
          <a:p>
            <a:pPr>
              <a:lnSpc>
                <a:spcPct val="100000"/>
              </a:lnSpc>
            </a:pPr>
            <a:r>
              <a:rPr lang="en-US" sz="2000">
                <a:solidFill>
                  <a:srgbClr val="000000"/>
                </a:solidFill>
                <a:latin typeface="Times New Roman"/>
                <a:ea typeface="Arial"/>
              </a:rPr>
              <a:t>	</a:t>
            </a:r>
            <a:endParaRPr/>
          </a:p>
          <a:p>
            <a:pPr>
              <a:lnSpc>
                <a:spcPct val="100000"/>
              </a:lnSpc>
            </a:pPr>
            <a:r>
              <a:rPr lang="en-US">
                <a:solidFill>
                  <a:srgbClr val="000000"/>
                </a:solidFill>
                <a:latin typeface="Calibri"/>
                <a:ea typeface="Arial"/>
              </a:rPr>
              <a:t> </a:t>
            </a:r>
            <a:r>
              <a:rPr lang="en-US">
                <a:solidFill>
                  <a:srgbClr val="000000"/>
                </a:solidFill>
                <a:latin typeface="Calibri"/>
                <a:ea typeface="Times New Roman"/>
              </a:rPr>
              <a:t> </a:t>
            </a:r>
            <a:endParaRPr/>
          </a:p>
        </p:txBody>
      </p:sp>
      <p:sp>
        <p:nvSpPr>
          <p:cNvPr id="774" name="CustomShape 127"/>
          <p:cNvSpPr/>
          <p:nvPr/>
        </p:nvSpPr>
        <p:spPr>
          <a:xfrm>
            <a:off x="2849760" y="1505160"/>
            <a:ext cx="219240" cy="219240"/>
          </a:xfrm>
          <a:prstGeom prst="ellipse">
            <a:avLst/>
          </a:prstGeom>
          <a:solidFill>
            <a:srgbClr val="006d2c"/>
          </a:solidFill>
          <a:ln w="19080">
            <a:solidFill>
              <a:srgbClr val="006d2c"/>
            </a:solidFill>
            <a:round/>
          </a:ln>
        </p:spPr>
        <p:txBody>
          <a:bodyPr lIns="0" rIns="0" tIns="0" bIns="0" anchor="b" anchorCtr="1"/>
          <a:p>
            <a:pPr algn="ctr">
              <a:lnSpc>
                <a:spcPct val="100000"/>
              </a:lnSpc>
            </a:pPr>
            <a:r>
              <a:rPr b="1" lang="en-US" sz="1400">
                <a:solidFill>
                  <a:srgbClr val="ffffff"/>
                </a:solidFill>
                <a:latin typeface="Times New Roman"/>
                <a:ea typeface="Lucida Sans Unicode"/>
              </a:rPr>
              <a:t>3</a:t>
            </a:r>
            <a:endParaRPr/>
          </a:p>
        </p:txBody>
      </p:sp>
      <p:sp>
        <p:nvSpPr>
          <p:cNvPr id="775" name="CustomShape 128"/>
          <p:cNvSpPr/>
          <p:nvPr/>
        </p:nvSpPr>
        <p:spPr>
          <a:xfrm>
            <a:off x="2848680" y="1504080"/>
            <a:ext cx="219240" cy="219240"/>
          </a:xfrm>
          <a:prstGeom prst="ellipse">
            <a:avLst/>
          </a:prstGeom>
          <a:solidFill>
            <a:srgbClr val="a50f15"/>
          </a:solidFill>
          <a:ln w="19080">
            <a:solidFill>
              <a:srgbClr val="a50f15"/>
            </a:solidFill>
            <a:round/>
          </a:ln>
        </p:spPr>
        <p:txBody>
          <a:bodyPr lIns="0" rIns="0" tIns="0" bIns="0" anchor="b" anchorCtr="1"/>
          <a:p>
            <a:pPr algn="ctr">
              <a:lnSpc>
                <a:spcPct val="100000"/>
              </a:lnSpc>
            </a:pPr>
            <a:r>
              <a:rPr b="1" lang="en-US" sz="1400">
                <a:solidFill>
                  <a:srgbClr val="ffffff"/>
                </a:solidFill>
                <a:latin typeface="Times New Roman"/>
                <a:ea typeface="Lucida Sans Unicode"/>
              </a:rPr>
              <a:t>3</a:t>
            </a:r>
            <a:endParaRPr/>
          </a:p>
        </p:txBody>
      </p:sp>
      <p:sp>
        <p:nvSpPr>
          <p:cNvPr id="776" name="CustomShape 129"/>
          <p:cNvSpPr/>
          <p:nvPr/>
        </p:nvSpPr>
        <p:spPr>
          <a:xfrm>
            <a:off x="414720" y="5973120"/>
            <a:ext cx="219240" cy="219240"/>
          </a:xfrm>
          <a:prstGeom prst="ellipse">
            <a:avLst/>
          </a:prstGeom>
          <a:solidFill>
            <a:srgbClr val="a50f15"/>
          </a:solidFill>
          <a:ln w="19080">
            <a:solidFill>
              <a:srgbClr val="a50f15"/>
            </a:solidFill>
            <a:round/>
          </a:ln>
        </p:spPr>
        <p:txBody>
          <a:bodyPr lIns="0" rIns="0" tIns="0" bIns="0" anchor="b" anchorCtr="1"/>
          <a:p>
            <a:pPr algn="ctr">
              <a:lnSpc>
                <a:spcPct val="100000"/>
              </a:lnSpc>
            </a:pPr>
            <a:r>
              <a:rPr b="1" lang="en-US" sz="1400">
                <a:solidFill>
                  <a:srgbClr val="ffffff"/>
                </a:solidFill>
                <a:latin typeface="Times New Roman"/>
                <a:ea typeface="Lucida Sans Unicode"/>
              </a:rPr>
              <a:t>3</a:t>
            </a:r>
            <a:endParaRPr/>
          </a:p>
        </p:txBody>
      </p:sp>
      <p:sp>
        <p:nvSpPr>
          <p:cNvPr id="777" name="TextShape 130"/>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RC Transmission</a:t>
            </a:r>
            <a:endParaRPr/>
          </a:p>
        </p:txBody>
      </p:sp>
      <p:sp>
        <p:nvSpPr>
          <p:cNvPr id="778" name="CustomShape 131"/>
          <p:cNvSpPr/>
          <p:nvPr/>
        </p:nvSpPr>
        <p:spPr>
          <a:xfrm>
            <a:off x="2188440" y="2633760"/>
            <a:ext cx="219240" cy="219240"/>
          </a:xfrm>
          <a:prstGeom prst="ellipse">
            <a:avLst/>
          </a:prstGeom>
          <a:solidFill>
            <a:srgbClr val="003366"/>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
        <p:nvSpPr>
          <p:cNvPr id="779" name="CustomShape 132"/>
          <p:cNvSpPr/>
          <p:nvPr/>
        </p:nvSpPr>
        <p:spPr>
          <a:xfrm>
            <a:off x="5465880" y="2853360"/>
            <a:ext cx="219240" cy="219240"/>
          </a:xfrm>
          <a:prstGeom prst="ellipse">
            <a:avLst/>
          </a:prstGeom>
          <a:solidFill>
            <a:srgbClr val="003366"/>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
        <p:nvSpPr>
          <p:cNvPr id="780" name="CustomShape 133"/>
          <p:cNvSpPr/>
          <p:nvPr/>
        </p:nvSpPr>
        <p:spPr>
          <a:xfrm>
            <a:off x="417960" y="4748400"/>
            <a:ext cx="219240" cy="219240"/>
          </a:xfrm>
          <a:prstGeom prst="ellipse">
            <a:avLst/>
          </a:prstGeom>
          <a:solidFill>
            <a:srgbClr val="003366"/>
          </a:solidFill>
          <a:ln w="1908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b</a:t>
            </a:r>
            <a:endParaRPr/>
          </a:p>
        </p:txBody>
      </p:sp>
      <p:sp>
        <p:nvSpPr>
          <p:cNvPr id="781" name="CustomShape 134"/>
          <p:cNvSpPr/>
          <p:nvPr/>
        </p:nvSpPr>
        <p:spPr>
          <a:xfrm>
            <a:off x="4406040" y="2423520"/>
            <a:ext cx="219240" cy="219240"/>
          </a:xfrm>
          <a:prstGeom prst="ellipse">
            <a:avLst/>
          </a:prstGeom>
          <a:solidFill>
            <a:srgbClr val="003366"/>
          </a:solidFill>
          <a:ln w="1908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b</a:t>
            </a:r>
            <a:endParaRPr/>
          </a:p>
        </p:txBody>
      </p:sp>
      <p:sp>
        <p:nvSpPr>
          <p:cNvPr id="782" name="CustomShape 135"/>
          <p:cNvSpPr/>
          <p:nvPr/>
        </p:nvSpPr>
        <p:spPr>
          <a:xfrm>
            <a:off x="417960" y="4345200"/>
            <a:ext cx="219240" cy="219240"/>
          </a:xfrm>
          <a:prstGeom prst="ellipse">
            <a:avLst/>
          </a:prstGeom>
          <a:solidFill>
            <a:srgbClr val="800000"/>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
        <p:nvSpPr>
          <p:cNvPr id="783" name="CustomShape 136"/>
          <p:cNvSpPr/>
          <p:nvPr/>
        </p:nvSpPr>
        <p:spPr>
          <a:xfrm>
            <a:off x="417960" y="4345200"/>
            <a:ext cx="219240" cy="219240"/>
          </a:xfrm>
          <a:prstGeom prst="ellipse">
            <a:avLst/>
          </a:prstGeom>
          <a:solidFill>
            <a:srgbClr val="003366"/>
          </a:solidFill>
          <a:ln w="9360">
            <a:solidFill>
              <a:srgbClr val="003366"/>
            </a:solidFill>
            <a:round/>
          </a:ln>
        </p:spPr>
        <p:txBody>
          <a:bodyPr lIns="0" rIns="0" tIns="0" bIns="0" anchor="b" anchorCtr="1"/>
          <a:p>
            <a:pPr algn="ctr">
              <a:lnSpc>
                <a:spcPct val="100000"/>
              </a:lnSpc>
            </a:pPr>
            <a:r>
              <a:rPr b="1" lang="en-US" sz="1400">
                <a:solidFill>
                  <a:srgbClr val="ffffff"/>
                </a:solidFill>
                <a:latin typeface="Times New Roman"/>
                <a:ea typeface="Lucida Sans Unicode"/>
              </a:rPr>
              <a:t>a</a:t>
            </a:r>
            <a:endParaRPr/>
          </a:p>
        </p:txBody>
      </p:sp>
      <p:sp>
        <p:nvSpPr>
          <p:cNvPr id="784" name="CustomShape 137"/>
          <p:cNvSpPr/>
          <p:nvPr/>
        </p:nvSpPr>
        <p:spPr>
          <a:xfrm>
            <a:off x="42480" y="4257360"/>
            <a:ext cx="6252840" cy="305280"/>
          </a:xfrm>
          <a:prstGeom prst="rect">
            <a:avLst/>
          </a:prstGeom>
          <a:noFill/>
          <a:ln>
            <a:noFill/>
          </a:ln>
        </p:spPr>
        <p:txBody>
          <a:bodyPr wrap="none" lIns="90000" rIns="90000" tIns="0" bIns="0"/>
          <a:p>
            <a:pPr>
              <a:lnSpc>
                <a:spcPct val="100000"/>
              </a:lnSpc>
            </a:pPr>
            <a:r>
              <a:rPr lang="en-US" sz="2000">
                <a:solidFill>
                  <a:srgbClr val="08519c"/>
                </a:solidFill>
                <a:latin typeface="Calibri"/>
              </a:rPr>
              <a:t>TT frames send according to sending schedules</a:t>
            </a:r>
            <a:endParaRPr/>
          </a:p>
        </p:txBody>
      </p:sp>
      <p:sp>
        <p:nvSpPr>
          <p:cNvPr id="785" name="CustomShape 138"/>
          <p:cNvSpPr/>
          <p:nvPr/>
        </p:nvSpPr>
        <p:spPr>
          <a:xfrm>
            <a:off x="-28440" y="4660200"/>
            <a:ext cx="6751080" cy="305280"/>
          </a:xfrm>
          <a:prstGeom prst="rect">
            <a:avLst/>
          </a:prstGeom>
          <a:noFill/>
          <a:ln>
            <a:noFill/>
          </a:ln>
        </p:spPr>
        <p:txBody>
          <a:bodyPr wrap="none" lIns="90000" rIns="90000" tIns="0" bIns="0"/>
          <a:p>
            <a:pPr>
              <a:lnSpc>
                <a:spcPct val="100000"/>
              </a:lnSpc>
            </a:pPr>
            <a:r>
              <a:rPr lang="en-US" sz="2000">
                <a:solidFill>
                  <a:srgbClr val="08519c"/>
                </a:solidFill>
                <a:latin typeface="Calibri"/>
              </a:rPr>
              <a:t>Window of acceptance based on receive schedules </a:t>
            </a:r>
            <a:endParaRPr/>
          </a:p>
        </p:txBody>
      </p:sp>
      <p:sp>
        <p:nvSpPr>
          <p:cNvPr id="786" name="CustomShape 139"/>
          <p:cNvSpPr/>
          <p:nvPr/>
        </p:nvSpPr>
        <p:spPr>
          <a:xfrm>
            <a:off x="416160" y="5564880"/>
            <a:ext cx="219240" cy="219240"/>
          </a:xfrm>
          <a:prstGeom prst="ellipse">
            <a:avLst/>
          </a:prstGeom>
          <a:solidFill>
            <a:srgbClr val="006d2c"/>
          </a:solidFill>
          <a:ln w="19080">
            <a:solidFill>
              <a:srgbClr val="006d2c"/>
            </a:solidFill>
            <a:round/>
          </a:ln>
        </p:spPr>
        <p:txBody>
          <a:bodyPr lIns="0" rIns="0" tIns="0" bIns="0" anchor="b" anchorCtr="1"/>
          <a:p>
            <a:pPr algn="ctr">
              <a:lnSpc>
                <a:spcPct val="100000"/>
              </a:lnSpc>
            </a:pPr>
            <a:r>
              <a:rPr b="1" lang="en-US" sz="1400">
                <a:solidFill>
                  <a:srgbClr val="ffffff"/>
                </a:solidFill>
                <a:latin typeface="Times New Roman"/>
                <a:ea typeface="Lucida Sans Unicode"/>
              </a:rPr>
              <a:t>2</a:t>
            </a:r>
            <a:endParaRPr/>
          </a:p>
        </p:txBody>
      </p:sp>
      <p:sp>
        <p:nvSpPr>
          <p:cNvPr id="787" name="CustomShape 140"/>
          <p:cNvSpPr/>
          <p:nvPr/>
        </p:nvSpPr>
        <p:spPr>
          <a:xfrm>
            <a:off x="414720" y="5162040"/>
            <a:ext cx="219240" cy="219240"/>
          </a:xfrm>
          <a:prstGeom prst="ellipse">
            <a:avLst/>
          </a:prstGeom>
          <a:solidFill>
            <a:srgbClr val="006d2c"/>
          </a:solidFill>
          <a:ln w="9360">
            <a:solidFill>
              <a:srgbClr val="006d2c"/>
            </a:solidFill>
            <a:round/>
          </a:ln>
        </p:spPr>
        <p:txBody>
          <a:bodyPr lIns="0" rIns="0" tIns="0" bIns="0" anchor="b" anchorCtr="1"/>
          <a:p>
            <a:pPr algn="ctr">
              <a:lnSpc>
                <a:spcPct val="100000"/>
              </a:lnSpc>
            </a:pPr>
            <a:r>
              <a:rPr b="1" lang="en-US" sz="1400">
                <a:solidFill>
                  <a:srgbClr val="ffffff"/>
                </a:solidFill>
                <a:latin typeface="Times New Roman"/>
                <a:ea typeface="Lucida Sans Unicode"/>
              </a:rPr>
              <a:t>1</a:t>
            </a:r>
            <a:endParaRPr/>
          </a:p>
        </p:txBody>
      </p:sp>
      <p:sp>
        <p:nvSpPr>
          <p:cNvPr id="788" name="CustomShape 141"/>
          <p:cNvSpPr/>
          <p:nvPr/>
        </p:nvSpPr>
        <p:spPr>
          <a:xfrm>
            <a:off x="-115920" y="5073840"/>
            <a:ext cx="7650360" cy="305280"/>
          </a:xfrm>
          <a:prstGeom prst="rect">
            <a:avLst/>
          </a:prstGeom>
          <a:noFill/>
          <a:ln>
            <a:noFill/>
          </a:ln>
        </p:spPr>
        <p:txBody>
          <a:bodyPr wrap="none" lIns="90000" rIns="90000" tIns="0" bIns="0"/>
          <a:p>
            <a:pPr>
              <a:lnSpc>
                <a:spcPct val="100000"/>
              </a:lnSpc>
            </a:pPr>
            <a:r>
              <a:rPr lang="en-US" sz="2000">
                <a:solidFill>
                  <a:srgbClr val="08519c"/>
                </a:solidFill>
                <a:latin typeface="Calibri"/>
              </a:rPr>
              <a:t>RC frames characteristic: Bandwidth Allocation Gap (BAG) </a:t>
            </a:r>
            <a:endParaRPr/>
          </a:p>
        </p:txBody>
      </p:sp>
      <p:sp>
        <p:nvSpPr>
          <p:cNvPr id="789" name="CustomShape 142"/>
          <p:cNvSpPr/>
          <p:nvPr/>
        </p:nvSpPr>
        <p:spPr>
          <a:xfrm>
            <a:off x="88920" y="5476680"/>
            <a:ext cx="6004440" cy="305280"/>
          </a:xfrm>
          <a:prstGeom prst="rect">
            <a:avLst/>
          </a:prstGeom>
          <a:noFill/>
          <a:ln>
            <a:noFill/>
          </a:ln>
        </p:spPr>
        <p:txBody>
          <a:bodyPr wrap="none" lIns="90000" rIns="90000" tIns="0" bIns="0"/>
          <a:p>
            <a:pPr>
              <a:lnSpc>
                <a:spcPct val="100000"/>
              </a:lnSpc>
            </a:pPr>
            <a:r>
              <a:rPr lang="en-US" sz="2000">
                <a:solidFill>
                  <a:srgbClr val="08519c"/>
                </a:solidFill>
                <a:latin typeface="Calibri"/>
              </a:rPr>
              <a:t>Traffic regulator enforces the BAG for each VL</a:t>
            </a:r>
            <a:endParaRPr/>
          </a:p>
        </p:txBody>
      </p:sp>
      <p:sp>
        <p:nvSpPr>
          <p:cNvPr id="790" name="CustomShape 143"/>
          <p:cNvSpPr/>
          <p:nvPr/>
        </p:nvSpPr>
        <p:spPr>
          <a:xfrm>
            <a:off x="414720" y="5973120"/>
            <a:ext cx="219240" cy="219240"/>
          </a:xfrm>
          <a:prstGeom prst="ellipse">
            <a:avLst/>
          </a:prstGeom>
          <a:solidFill>
            <a:srgbClr val="006d2c"/>
          </a:solidFill>
          <a:ln w="19080">
            <a:solidFill>
              <a:srgbClr val="006d2c"/>
            </a:solidFill>
            <a:round/>
          </a:ln>
        </p:spPr>
        <p:txBody>
          <a:bodyPr lIns="0" rIns="0" tIns="0" bIns="0" anchor="b" anchorCtr="1"/>
          <a:p>
            <a:pPr algn="ctr">
              <a:lnSpc>
                <a:spcPct val="100000"/>
              </a:lnSpc>
            </a:pPr>
            <a:r>
              <a:rPr b="1" lang="en-US" sz="1400">
                <a:solidFill>
                  <a:srgbClr val="ffffff"/>
                </a:solidFill>
                <a:latin typeface="Times New Roman"/>
                <a:ea typeface="Lucida Sans Unicode"/>
              </a:rPr>
              <a:t>3</a:t>
            </a:r>
            <a:endParaRPr/>
          </a:p>
        </p:txBody>
      </p:sp>
      <p:sp>
        <p:nvSpPr>
          <p:cNvPr id="791" name="CustomShape 144"/>
          <p:cNvSpPr/>
          <p:nvPr/>
        </p:nvSpPr>
        <p:spPr>
          <a:xfrm>
            <a:off x="-102960" y="5884920"/>
            <a:ext cx="8063280" cy="305280"/>
          </a:xfrm>
          <a:prstGeom prst="rect">
            <a:avLst/>
          </a:prstGeom>
          <a:noFill/>
          <a:ln>
            <a:noFill/>
          </a:ln>
        </p:spPr>
        <p:txBody>
          <a:bodyPr wrap="none" lIns="90000" rIns="90000" tIns="0" bIns="0"/>
          <a:p>
            <a:pPr>
              <a:lnSpc>
                <a:spcPct val="100000"/>
              </a:lnSpc>
            </a:pPr>
            <a:r>
              <a:rPr lang="en-US" sz="2000">
                <a:solidFill>
                  <a:srgbClr val="08519c"/>
                </a:solidFill>
                <a:latin typeface="Calibri"/>
              </a:rPr>
              <a:t>Traffic integration policies: timely block, preemption, shuffling</a:t>
            </a:r>
            <a:endParaRPr/>
          </a:p>
        </p:txBody>
      </p:sp>
      <p:sp>
        <p:nvSpPr>
          <p:cNvPr id="792" name="CustomShape 145"/>
          <p:cNvSpPr/>
          <p:nvPr/>
        </p:nvSpPr>
        <p:spPr>
          <a:xfrm>
            <a:off x="1999800" y="1337040"/>
            <a:ext cx="219240" cy="219240"/>
          </a:xfrm>
          <a:prstGeom prst="ellipse">
            <a:avLst/>
          </a:prstGeom>
          <a:solidFill>
            <a:srgbClr val="006d2c"/>
          </a:solidFill>
          <a:ln w="9360">
            <a:solidFill>
              <a:srgbClr val="006d2c"/>
            </a:solidFill>
            <a:round/>
          </a:ln>
        </p:spPr>
        <p:txBody>
          <a:bodyPr lIns="0" rIns="0" tIns="0" bIns="0" anchor="b" anchorCtr="1"/>
          <a:p>
            <a:pPr algn="ctr">
              <a:lnSpc>
                <a:spcPct val="100000"/>
              </a:lnSpc>
            </a:pPr>
            <a:r>
              <a:rPr b="1" lang="en-US" sz="1400">
                <a:solidFill>
                  <a:srgbClr val="ffffff"/>
                </a:solidFill>
                <a:latin typeface="Times New Roman"/>
                <a:ea typeface="Lucida Sans Unicode"/>
              </a:rPr>
              <a:t>1</a:t>
            </a:r>
            <a:endParaRPr/>
          </a:p>
        </p:txBody>
      </p:sp>
      <p:sp>
        <p:nvSpPr>
          <p:cNvPr id="793" name="CustomShape 146"/>
          <p:cNvSpPr/>
          <p:nvPr/>
        </p:nvSpPr>
        <p:spPr>
          <a:xfrm>
            <a:off x="414720" y="5162040"/>
            <a:ext cx="219240" cy="219240"/>
          </a:xfrm>
          <a:prstGeom prst="ellipse">
            <a:avLst/>
          </a:prstGeom>
          <a:solidFill>
            <a:srgbClr val="a50f15"/>
          </a:solidFill>
          <a:ln w="9360">
            <a:solidFill>
              <a:srgbClr val="a50f15"/>
            </a:solidFill>
            <a:round/>
          </a:ln>
        </p:spPr>
        <p:txBody>
          <a:bodyPr lIns="0" rIns="0" tIns="0" bIns="0" anchor="b" anchorCtr="1"/>
          <a:p>
            <a:pPr algn="ctr">
              <a:lnSpc>
                <a:spcPct val="100000"/>
              </a:lnSpc>
            </a:pPr>
            <a:r>
              <a:rPr b="1" lang="en-US" sz="1400">
                <a:solidFill>
                  <a:srgbClr val="ffffff"/>
                </a:solidFill>
                <a:latin typeface="Times New Roman"/>
                <a:ea typeface="Lucida Sans Unicode"/>
              </a:rPr>
              <a:t>1</a:t>
            </a:r>
            <a:endParaRPr/>
          </a:p>
        </p:txBody>
      </p:sp>
      <p:sp>
        <p:nvSpPr>
          <p:cNvPr id="794" name="CustomShape 147"/>
          <p:cNvSpPr/>
          <p:nvPr/>
        </p:nvSpPr>
        <p:spPr>
          <a:xfrm>
            <a:off x="1999800" y="1333080"/>
            <a:ext cx="219240" cy="219240"/>
          </a:xfrm>
          <a:prstGeom prst="ellipse">
            <a:avLst/>
          </a:prstGeom>
          <a:solidFill>
            <a:srgbClr val="a50f15"/>
          </a:solidFill>
          <a:ln w="9360">
            <a:solidFill>
              <a:srgbClr val="a50f15"/>
            </a:solidFill>
            <a:round/>
          </a:ln>
        </p:spPr>
        <p:txBody>
          <a:bodyPr lIns="0" rIns="0" tIns="0" bIns="0" anchor="b" anchorCtr="1"/>
          <a:p>
            <a:pPr algn="ctr">
              <a:lnSpc>
                <a:spcPct val="100000"/>
              </a:lnSpc>
            </a:pPr>
            <a:r>
              <a:rPr b="1" lang="en-US" sz="1400">
                <a:solidFill>
                  <a:srgbClr val="ffffff"/>
                </a:solidFill>
                <a:latin typeface="Times New Roman"/>
                <a:ea typeface="Lucida Sans Unicode"/>
              </a:rPr>
              <a:t>1</a:t>
            </a:r>
            <a:endParaRPr/>
          </a:p>
        </p:txBody>
      </p:sp>
      <p:sp>
        <p:nvSpPr>
          <p:cNvPr id="795" name="CustomShape 148"/>
          <p:cNvSpPr/>
          <p:nvPr/>
        </p:nvSpPr>
        <p:spPr>
          <a:xfrm>
            <a:off x="2493000" y="1381320"/>
            <a:ext cx="219240" cy="219240"/>
          </a:xfrm>
          <a:prstGeom prst="ellipse">
            <a:avLst/>
          </a:prstGeom>
          <a:solidFill>
            <a:srgbClr val="006d2c"/>
          </a:solidFill>
          <a:ln w="19080">
            <a:solidFill>
              <a:srgbClr val="006d2c"/>
            </a:solidFill>
            <a:round/>
          </a:ln>
        </p:spPr>
        <p:txBody>
          <a:bodyPr lIns="0" rIns="0" tIns="0" bIns="0" anchor="b" anchorCtr="1"/>
          <a:p>
            <a:pPr algn="ctr">
              <a:lnSpc>
                <a:spcPct val="100000"/>
              </a:lnSpc>
            </a:pPr>
            <a:r>
              <a:rPr b="1" lang="en-US" sz="1400">
                <a:solidFill>
                  <a:srgbClr val="ffffff"/>
                </a:solidFill>
                <a:latin typeface="Times New Roman"/>
                <a:ea typeface="Lucida Sans Unicode"/>
              </a:rPr>
              <a:t>2</a:t>
            </a:r>
            <a:endParaRPr/>
          </a:p>
        </p:txBody>
      </p:sp>
      <p:sp>
        <p:nvSpPr>
          <p:cNvPr id="796" name="CustomShape 149"/>
          <p:cNvSpPr/>
          <p:nvPr/>
        </p:nvSpPr>
        <p:spPr>
          <a:xfrm>
            <a:off x="414720" y="5564880"/>
            <a:ext cx="219240" cy="219240"/>
          </a:xfrm>
          <a:prstGeom prst="ellipse">
            <a:avLst/>
          </a:prstGeom>
          <a:solidFill>
            <a:srgbClr val="a50f15"/>
          </a:solidFill>
          <a:ln w="19080">
            <a:solidFill>
              <a:srgbClr val="a50f15"/>
            </a:solidFill>
            <a:round/>
          </a:ln>
        </p:spPr>
        <p:txBody>
          <a:bodyPr lIns="0" rIns="0" tIns="0" bIns="0" anchor="b" anchorCtr="1"/>
          <a:p>
            <a:pPr algn="ctr">
              <a:lnSpc>
                <a:spcPct val="100000"/>
              </a:lnSpc>
            </a:pPr>
            <a:r>
              <a:rPr b="1" lang="en-US" sz="1400">
                <a:solidFill>
                  <a:srgbClr val="ffffff"/>
                </a:solidFill>
                <a:latin typeface="Times New Roman"/>
                <a:ea typeface="Lucida Sans Unicode"/>
              </a:rPr>
              <a:t>2</a:t>
            </a:r>
            <a:endParaRPr/>
          </a:p>
        </p:txBody>
      </p:sp>
      <p:sp>
        <p:nvSpPr>
          <p:cNvPr id="797" name="CustomShape 150"/>
          <p:cNvSpPr/>
          <p:nvPr/>
        </p:nvSpPr>
        <p:spPr>
          <a:xfrm>
            <a:off x="2492280" y="1375920"/>
            <a:ext cx="219240" cy="219240"/>
          </a:xfrm>
          <a:prstGeom prst="ellipse">
            <a:avLst/>
          </a:prstGeom>
          <a:solidFill>
            <a:srgbClr val="a50f15"/>
          </a:solidFill>
          <a:ln w="19080">
            <a:solidFill>
              <a:srgbClr val="a50f15"/>
            </a:solidFill>
            <a:round/>
          </a:ln>
        </p:spPr>
        <p:txBody>
          <a:bodyPr lIns="0" rIns="0" tIns="0" bIns="0" anchor="b" anchorCtr="1"/>
          <a:p>
            <a:pPr algn="ctr">
              <a:lnSpc>
                <a:spcPct val="100000"/>
              </a:lnSpc>
            </a:pPr>
            <a:r>
              <a:rPr b="1" lang="en-US" sz="1400">
                <a:solidFill>
                  <a:srgbClr val="ffffff"/>
                </a:solidFill>
                <a:latin typeface="Times New Roman"/>
                <a:ea typeface="Lucida Sans Unicode"/>
              </a:rPr>
              <a:t>2</a:t>
            </a:r>
            <a:endParaRPr/>
          </a:p>
        </p:txBody>
      </p:sp>
    </p:spTree>
  </p:cSld>
  <p:timing>
    <p:tnLst>
      <p:par>
        <p:cTn id="399" dur="indefinite" restart="never" nodeType="tmRoot">
          <p:childTnLst>
            <p:seq>
              <p:cTn id="400" dur="indefinite" nodeType="mainSeq">
                <p:childTnLst>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793"/>
                                        </p:tgtEl>
                                        <p:attrNameLst>
                                          <p:attrName>style.visibility</p:attrName>
                                        </p:attrNameLst>
                                      </p:cBhvr>
                                      <p:to>
                                        <p:strVal val="visible"/>
                                      </p:to>
                                    </p:set>
                                  </p:childTnLst>
                                </p:cTn>
                              </p:par>
                              <p:par>
                                <p:cTn id="405" nodeType="withEffect" fill="hold" presetClass="entr" presetID="1">
                                  <p:stCondLst>
                                    <p:cond delay="0"/>
                                  </p:stCondLst>
                                  <p:childTnLst>
                                    <p:set>
                                      <p:cBhvr>
                                        <p:cTn id="406" dur="1" fill="hold">
                                          <p:stCondLst>
                                            <p:cond delay="0"/>
                                          </p:stCondLst>
                                        </p:cTn>
                                        <p:tgtEl>
                                          <p:spTgt spid="788"/>
                                        </p:tgtEl>
                                        <p:attrNameLst>
                                          <p:attrName>style.visibility</p:attrName>
                                        </p:attrNameLst>
                                      </p:cBhvr>
                                      <p:to>
                                        <p:strVal val="visible"/>
                                      </p:to>
                                    </p:set>
                                  </p:childTnLst>
                                </p:cTn>
                              </p:par>
                              <p:par>
                                <p:cTn id="407" nodeType="withEffect" fill="hold" presetClass="entr" presetID="1">
                                  <p:stCondLst>
                                    <p:cond delay="0"/>
                                  </p:stCondLst>
                                  <p:childTnLst>
                                    <p:set>
                                      <p:cBhvr>
                                        <p:cTn id="408" dur="1" fill="hold">
                                          <p:stCondLst>
                                            <p:cond delay="0"/>
                                          </p:stCondLst>
                                        </p:cTn>
                                        <p:tgtEl>
                                          <p:spTgt spid="794"/>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787"/>
                                        </p:tgtEl>
                                        <p:attrNameLst>
                                          <p:attrName>style.visibility</p:attrName>
                                        </p:attrNameLst>
                                      </p:cBhvr>
                                      <p:to>
                                        <p:strVal val="visible"/>
                                      </p:to>
                                    </p:set>
                                  </p:childTnLst>
                                </p:cTn>
                              </p:par>
                              <p:par>
                                <p:cTn id="413" nodeType="withEffect" fill="hold" presetClass="entr" presetID="1">
                                  <p:stCondLst>
                                    <p:cond delay="0"/>
                                  </p:stCondLst>
                                  <p:childTnLst>
                                    <p:set>
                                      <p:cBhvr>
                                        <p:cTn id="414" dur="1" fill="hold">
                                          <p:stCondLst>
                                            <p:cond delay="0"/>
                                          </p:stCondLst>
                                        </p:cTn>
                                        <p:tgtEl>
                                          <p:spTgt spid="792"/>
                                        </p:tgtEl>
                                        <p:attrNameLst>
                                          <p:attrName>style.visibility</p:attrName>
                                        </p:attrNameLst>
                                      </p:cBhvr>
                                      <p:to>
                                        <p:strVal val="visible"/>
                                      </p:to>
                                    </p:set>
                                  </p:childTnLst>
                                </p:cTn>
                              </p:par>
                              <p:par>
                                <p:cTn id="415" nodeType="withEffect" fill="hold" presetClass="exit" presetID="1">
                                  <p:stCondLst>
                                    <p:cond delay="0"/>
                                  </p:stCondLst>
                                  <p:childTnLst>
                                    <p:set>
                                      <p:cBhvr>
                                        <p:cTn id="416" dur="1" fill="hold">
                                          <p:stCondLst>
                                            <p:cond delay="0"/>
                                          </p:stCondLst>
                                        </p:cTn>
                                        <p:tgtEl>
                                          <p:spTgt spid="794"/>
                                        </p:tgtEl>
                                        <p:attrNameLst>
                                          <p:attrName>style.visibility</p:attrName>
                                        </p:attrNameLst>
                                      </p:cBhvr>
                                      <p:to>
                                        <p:strVal val="hidden"/>
                                      </p:to>
                                    </p:set>
                                  </p:childTnLst>
                                </p:cTn>
                              </p:par>
                              <p:par>
                                <p:cTn id="417" nodeType="withEffect" fill="hold" presetClass="exit" presetID="1">
                                  <p:stCondLst>
                                    <p:cond delay="0"/>
                                  </p:stCondLst>
                                  <p:childTnLst>
                                    <p:set>
                                      <p:cBhvr>
                                        <p:cTn id="418" dur="1" fill="hold">
                                          <p:stCondLst>
                                            <p:cond delay="0"/>
                                          </p:stCondLst>
                                        </p:cTn>
                                        <p:tgtEl>
                                          <p:spTgt spid="793"/>
                                        </p:tgtEl>
                                        <p:attrNameLst>
                                          <p:attrName>style.visibility</p:attrName>
                                        </p:attrNameLst>
                                      </p:cBhvr>
                                      <p:to>
                                        <p:strVal val="hidden"/>
                                      </p:to>
                                    </p:set>
                                  </p:childTnLst>
                                </p:cTn>
                              </p:par>
                              <p:par>
                                <p:cTn id="419" nodeType="withEffect" fill="hold" presetClass="entr" presetID="1">
                                  <p:stCondLst>
                                    <p:cond delay="0"/>
                                  </p:stCondLst>
                                  <p:childTnLst>
                                    <p:set>
                                      <p:cBhvr>
                                        <p:cTn id="420" dur="1" fill="hold">
                                          <p:stCondLst>
                                            <p:cond delay="0"/>
                                          </p:stCondLst>
                                        </p:cTn>
                                        <p:tgtEl>
                                          <p:spTgt spid="789"/>
                                        </p:tgtEl>
                                        <p:attrNameLst>
                                          <p:attrName>style.visibility</p:attrName>
                                        </p:attrNameLst>
                                      </p:cBhvr>
                                      <p:to>
                                        <p:strVal val="visible"/>
                                      </p:to>
                                    </p:set>
                                  </p:childTnLst>
                                </p:cTn>
                              </p:par>
                              <p:par>
                                <p:cTn id="421" nodeType="withEffect" fill="hold" presetClass="entr" presetID="1">
                                  <p:stCondLst>
                                    <p:cond delay="0"/>
                                  </p:stCondLst>
                                  <p:childTnLst>
                                    <p:set>
                                      <p:cBhvr>
                                        <p:cTn id="422" dur="1" fill="hold">
                                          <p:stCondLst>
                                            <p:cond delay="0"/>
                                          </p:stCondLst>
                                        </p:cTn>
                                        <p:tgtEl>
                                          <p:spTgt spid="796"/>
                                        </p:tgtEl>
                                        <p:attrNameLst>
                                          <p:attrName>style.visibility</p:attrName>
                                        </p:attrNameLst>
                                      </p:cBhvr>
                                      <p:to>
                                        <p:strVal val="visible"/>
                                      </p:to>
                                    </p:set>
                                  </p:childTnLst>
                                </p:cTn>
                              </p:par>
                              <p:par>
                                <p:cTn id="423" nodeType="withEffect" fill="hold" presetClass="entr" presetID="1">
                                  <p:stCondLst>
                                    <p:cond delay="0"/>
                                  </p:stCondLst>
                                  <p:childTnLst>
                                    <p:set>
                                      <p:cBhvr>
                                        <p:cTn id="424" dur="1" fill="hold">
                                          <p:stCondLst>
                                            <p:cond delay="0"/>
                                          </p:stCondLst>
                                        </p:cTn>
                                        <p:tgtEl>
                                          <p:spTgt spid="797"/>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nodeType="clickEffect" fill="hold" presetClass="exit" presetID="1">
                                  <p:stCondLst>
                                    <p:cond delay="0"/>
                                  </p:stCondLst>
                                  <p:childTnLst>
                                    <p:set>
                                      <p:cBhvr>
                                        <p:cTn id="428" dur="1" fill="hold">
                                          <p:stCondLst>
                                            <p:cond delay="0"/>
                                          </p:stCondLst>
                                        </p:cTn>
                                        <p:tgtEl>
                                          <p:spTgt spid="796"/>
                                        </p:tgtEl>
                                        <p:attrNameLst>
                                          <p:attrName>style.visibility</p:attrName>
                                        </p:attrNameLst>
                                      </p:cBhvr>
                                      <p:to>
                                        <p:strVal val="hidden"/>
                                      </p:to>
                                    </p:set>
                                  </p:childTnLst>
                                </p:cTn>
                              </p:par>
                              <p:par>
                                <p:cTn id="429" nodeType="withEffect" fill="hold" presetClass="exit" presetID="1">
                                  <p:stCondLst>
                                    <p:cond delay="0"/>
                                  </p:stCondLst>
                                  <p:childTnLst>
                                    <p:set>
                                      <p:cBhvr>
                                        <p:cTn id="430" dur="1" fill="hold">
                                          <p:stCondLst>
                                            <p:cond delay="0"/>
                                          </p:stCondLst>
                                        </p:cTn>
                                        <p:tgtEl>
                                          <p:spTgt spid="797"/>
                                        </p:tgtEl>
                                        <p:attrNameLst>
                                          <p:attrName>style.visibility</p:attrName>
                                        </p:attrNameLst>
                                      </p:cBhvr>
                                      <p:to>
                                        <p:strVal val="hidden"/>
                                      </p:to>
                                    </p:set>
                                  </p:childTnLst>
                                </p:cTn>
                              </p:par>
                              <p:par>
                                <p:cTn id="431" nodeType="withEffect" fill="hold" presetClass="entr" presetID="1">
                                  <p:stCondLst>
                                    <p:cond delay="0"/>
                                  </p:stCondLst>
                                  <p:childTnLst>
                                    <p:set>
                                      <p:cBhvr>
                                        <p:cTn id="432" dur="1" fill="hold">
                                          <p:stCondLst>
                                            <p:cond delay="0"/>
                                          </p:stCondLst>
                                        </p:cTn>
                                        <p:tgtEl>
                                          <p:spTgt spid="786"/>
                                        </p:tgtEl>
                                        <p:attrNameLst>
                                          <p:attrName>style.visibility</p:attrName>
                                        </p:attrNameLst>
                                      </p:cBhvr>
                                      <p:to>
                                        <p:strVal val="visible"/>
                                      </p:to>
                                    </p:set>
                                  </p:childTnLst>
                                </p:cTn>
                              </p:par>
                              <p:par>
                                <p:cTn id="433" nodeType="withEffect" fill="hold" presetClass="entr" presetID="1">
                                  <p:stCondLst>
                                    <p:cond delay="0"/>
                                  </p:stCondLst>
                                  <p:childTnLst>
                                    <p:set>
                                      <p:cBhvr>
                                        <p:cTn id="434" dur="1" fill="hold">
                                          <p:stCondLst>
                                            <p:cond delay="0"/>
                                          </p:stCondLst>
                                        </p:cTn>
                                        <p:tgtEl>
                                          <p:spTgt spid="795"/>
                                        </p:tgtEl>
                                        <p:attrNameLst>
                                          <p:attrName>style.visibility</p:attrName>
                                        </p:attrNameLst>
                                      </p:cBhvr>
                                      <p:to>
                                        <p:strVal val="visible"/>
                                      </p:to>
                                    </p:set>
                                  </p:childTnLst>
                                </p:cTn>
                              </p:par>
                              <p:par>
                                <p:cTn id="435" nodeType="withEffect" fill="hold" presetClass="entr" presetID="1">
                                  <p:stCondLst>
                                    <p:cond delay="0"/>
                                  </p:stCondLst>
                                  <p:childTnLst>
                                    <p:set>
                                      <p:cBhvr>
                                        <p:cTn id="436" dur="1" fill="hold">
                                          <p:stCondLst>
                                            <p:cond delay="0"/>
                                          </p:stCondLst>
                                        </p:cTn>
                                        <p:tgtEl>
                                          <p:spTgt spid="775"/>
                                        </p:tgtEl>
                                        <p:attrNameLst>
                                          <p:attrName>style.visibility</p:attrName>
                                        </p:attrNameLst>
                                      </p:cBhvr>
                                      <p:to>
                                        <p:strVal val="visible"/>
                                      </p:to>
                                    </p:set>
                                  </p:childTnLst>
                                </p:cTn>
                              </p:par>
                              <p:par>
                                <p:cTn id="437" nodeType="withEffect" fill="hold" presetClass="entr" presetID="1">
                                  <p:stCondLst>
                                    <p:cond delay="0"/>
                                  </p:stCondLst>
                                  <p:childTnLst>
                                    <p:set>
                                      <p:cBhvr>
                                        <p:cTn id="438" dur="1" fill="hold">
                                          <p:stCondLst>
                                            <p:cond delay="0"/>
                                          </p:stCondLst>
                                        </p:cTn>
                                        <p:tgtEl>
                                          <p:spTgt spid="776"/>
                                        </p:tgtEl>
                                        <p:attrNameLst>
                                          <p:attrName>style.visibility</p:attrName>
                                        </p:attrNameLst>
                                      </p:cBhvr>
                                      <p:to>
                                        <p:strVal val="visible"/>
                                      </p:to>
                                    </p:set>
                                  </p:childTnLst>
                                </p:cTn>
                              </p:par>
                              <p:par>
                                <p:cTn id="439" nodeType="withEffect" fill="hold" presetClass="entr" presetID="1">
                                  <p:stCondLst>
                                    <p:cond delay="0"/>
                                  </p:stCondLst>
                                  <p:childTnLst>
                                    <p:set>
                                      <p:cBhvr>
                                        <p:cTn id="440" dur="1" fill="hold">
                                          <p:stCondLst>
                                            <p:cond delay="0"/>
                                          </p:stCondLst>
                                        </p:cTn>
                                        <p:tgtEl>
                                          <p:spTgt spid="791"/>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776"/>
                                        </p:tgtEl>
                                        <p:attrNameLst>
                                          <p:attrName>style.visibility</p:attrName>
                                        </p:attrNameLst>
                                      </p:cBhvr>
                                      <p:to>
                                        <p:strVal val="visible"/>
                                      </p:to>
                                    </p:set>
                                  </p:childTnLst>
                                </p:cTn>
                              </p:par>
                              <p:par>
                                <p:cTn id="445" nodeType="withEffect" fill="hold" presetClass="entr" presetID="1">
                                  <p:stCondLst>
                                    <p:cond delay="0"/>
                                  </p:stCondLst>
                                  <p:childTnLst>
                                    <p:set>
                                      <p:cBhvr>
                                        <p:cTn id="446" dur="1" fill="hold">
                                          <p:stCondLst>
                                            <p:cond delay="0"/>
                                          </p:stCondLst>
                                        </p:cTn>
                                        <p:tgtEl>
                                          <p:spTgt spid="775"/>
                                        </p:tgtEl>
                                        <p:attrNameLst>
                                          <p:attrName>style.visibility</p:attrName>
                                        </p:attrNameLst>
                                      </p:cBhvr>
                                      <p:to>
                                        <p:strVal val="visible"/>
                                      </p:to>
                                    </p:set>
                                  </p:childTnLst>
                                </p:cTn>
                              </p:par>
                              <p:par>
                                <p:cTn id="447" nodeType="withEffect" fill="hold" presetClass="exit" presetID="1">
                                  <p:stCondLst>
                                    <p:cond delay="0"/>
                                  </p:stCondLst>
                                  <p:childTnLst>
                                    <p:set>
                                      <p:cBhvr>
                                        <p:cTn id="448" dur="1" fill="hold">
                                          <p:stCondLst>
                                            <p:cond delay="0"/>
                                          </p:stCondLst>
                                        </p:cTn>
                                        <p:tgtEl>
                                          <p:spTgt spid="775"/>
                                        </p:tgtEl>
                                        <p:attrNameLst>
                                          <p:attrName>style.visibility</p:attrName>
                                        </p:attrNameLst>
                                      </p:cBhvr>
                                      <p:to>
                                        <p:strVal val="hidden"/>
                                      </p:to>
                                    </p:set>
                                  </p:childTnLst>
                                </p:cTn>
                              </p:par>
                              <p:par>
                                <p:cTn id="449" nodeType="withEffect" fill="hold" presetClass="exit" presetID="1">
                                  <p:stCondLst>
                                    <p:cond delay="0"/>
                                  </p:stCondLst>
                                  <p:childTnLst>
                                    <p:set>
                                      <p:cBhvr>
                                        <p:cTn id="450" dur="1" fill="hold">
                                          <p:stCondLst>
                                            <p:cond delay="0"/>
                                          </p:stCondLst>
                                        </p:cTn>
                                        <p:tgtEl>
                                          <p:spTgt spid="776"/>
                                        </p:tgtEl>
                                        <p:attrNameLst>
                                          <p:attrName>style.visibility</p:attrName>
                                        </p:attrNameLst>
                                      </p:cBhvr>
                                      <p:to>
                                        <p:strVal val="hidden"/>
                                      </p:to>
                                    </p:set>
                                  </p:childTnLst>
                                </p:cTn>
                              </p:par>
                              <p:par>
                                <p:cTn id="451" nodeType="withEffect" fill="hold" presetClass="entr" presetID="1">
                                  <p:stCondLst>
                                    <p:cond delay="0"/>
                                  </p:stCondLst>
                                  <p:childTnLst>
                                    <p:set>
                                      <p:cBhvr>
                                        <p:cTn id="452" dur="1" fill="hold">
                                          <p:stCondLst>
                                            <p:cond delay="0"/>
                                          </p:stCondLst>
                                        </p:cTn>
                                        <p:tgtEl>
                                          <p:spTgt spid="774"/>
                                        </p:tgtEl>
                                        <p:attrNameLst>
                                          <p:attrName>style.visibility</p:attrName>
                                        </p:attrNameLst>
                                      </p:cBhvr>
                                      <p:to>
                                        <p:strVal val="visible"/>
                                      </p:to>
                                    </p:set>
                                  </p:childTnLst>
                                </p:cTn>
                              </p:par>
                              <p:par>
                                <p:cTn id="453" nodeType="withEffect" fill="hold" presetClass="entr" presetID="1">
                                  <p:stCondLst>
                                    <p:cond delay="0"/>
                                  </p:stCondLst>
                                  <p:childTnLst>
                                    <p:set>
                                      <p:cBhvr>
                                        <p:cTn id="454"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8"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Application Model</a:t>
            </a:r>
            <a:endParaRPr/>
          </a:p>
        </p:txBody>
      </p:sp>
      <p:pic>
        <p:nvPicPr>
          <p:cNvPr id="799" name="Picture 4" descr=""/>
          <p:cNvPicPr/>
          <p:nvPr/>
        </p:nvPicPr>
        <p:blipFill>
          <a:blip r:embed="rId1"/>
          <a:stretch>
            <a:fillRect/>
          </a:stretch>
        </p:blipFill>
        <p:spPr>
          <a:xfrm>
            <a:off x="1270080" y="4151520"/>
            <a:ext cx="6217560" cy="2471040"/>
          </a:xfrm>
          <a:prstGeom prst="rect">
            <a:avLst/>
          </a:prstGeom>
          <a:ln>
            <a:noFill/>
          </a:ln>
        </p:spPr>
      </p:pic>
      <p:pic>
        <p:nvPicPr>
          <p:cNvPr id="800" name="Picture 5" descr=""/>
          <p:cNvPicPr/>
          <p:nvPr/>
        </p:nvPicPr>
        <p:blipFill>
          <a:blip r:embed="rId2"/>
          <a:stretch>
            <a:fillRect/>
          </a:stretch>
        </p:blipFill>
        <p:spPr>
          <a:xfrm>
            <a:off x="2099160" y="989280"/>
            <a:ext cx="4943520" cy="307512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1"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Worst-Case End-to-End Delay</a:t>
            </a:r>
            <a:endParaRPr/>
          </a:p>
        </p:txBody>
      </p:sp>
      <p:pic>
        <p:nvPicPr>
          <p:cNvPr id="802" name="Picture 4" descr=""/>
          <p:cNvPicPr/>
          <p:nvPr/>
        </p:nvPicPr>
        <p:blipFill>
          <a:blip r:embed="rId1"/>
          <a:stretch>
            <a:fillRect/>
          </a:stretch>
        </p:blipFill>
        <p:spPr>
          <a:xfrm>
            <a:off x="357120" y="426600"/>
            <a:ext cx="3543840" cy="2204280"/>
          </a:xfrm>
          <a:prstGeom prst="rect">
            <a:avLst/>
          </a:prstGeom>
          <a:ln>
            <a:noFill/>
          </a:ln>
        </p:spPr>
      </p:pic>
      <p:pic>
        <p:nvPicPr>
          <p:cNvPr id="803" name="Picture 6" descr=""/>
          <p:cNvPicPr/>
          <p:nvPr/>
        </p:nvPicPr>
        <p:blipFill>
          <a:blip r:embed="rId2"/>
          <a:stretch>
            <a:fillRect/>
          </a:stretch>
        </p:blipFill>
        <p:spPr>
          <a:xfrm>
            <a:off x="795600" y="2892960"/>
            <a:ext cx="6915240" cy="3241440"/>
          </a:xfrm>
          <a:prstGeom prst="rect">
            <a:avLst/>
          </a:prstGeom>
          <a:ln>
            <a:noFill/>
          </a:ln>
        </p:spPr>
      </p:pic>
      <p:pic>
        <p:nvPicPr>
          <p:cNvPr id="804" name="Picture 7" descr=""/>
          <p:cNvPicPr/>
          <p:nvPr/>
        </p:nvPicPr>
        <p:blipFill>
          <a:blip r:embed="rId3"/>
          <a:stretch>
            <a:fillRect/>
          </a:stretch>
        </p:blipFill>
        <p:spPr>
          <a:xfrm>
            <a:off x="795600" y="2892960"/>
            <a:ext cx="6915240" cy="3241440"/>
          </a:xfrm>
          <a:prstGeom prst="rect">
            <a:avLst/>
          </a:prstGeom>
          <a:ln>
            <a:noFill/>
          </a:ln>
        </p:spPr>
      </p:pic>
      <p:pic>
        <p:nvPicPr>
          <p:cNvPr id="805" name="Picture 8" descr=""/>
          <p:cNvPicPr/>
          <p:nvPr/>
        </p:nvPicPr>
        <p:blipFill>
          <a:blip r:embed="rId4"/>
          <a:stretch>
            <a:fillRect/>
          </a:stretch>
        </p:blipFill>
        <p:spPr>
          <a:xfrm>
            <a:off x="795600" y="2892960"/>
            <a:ext cx="6915240" cy="3529440"/>
          </a:xfrm>
          <a:prstGeom prst="rect">
            <a:avLst/>
          </a:prstGeom>
          <a:ln>
            <a:noFill/>
          </a:ln>
        </p:spPr>
      </p:pic>
      <p:pic>
        <p:nvPicPr>
          <p:cNvPr id="806" name="Picture 10" descr=""/>
          <p:cNvPicPr/>
          <p:nvPr/>
        </p:nvPicPr>
        <p:blipFill>
          <a:blip r:embed="rId5"/>
          <a:stretch>
            <a:fillRect/>
          </a:stretch>
        </p:blipFill>
        <p:spPr>
          <a:xfrm>
            <a:off x="795600" y="2892960"/>
            <a:ext cx="6915240" cy="3241440"/>
          </a:xfrm>
          <a:prstGeom prst="rect">
            <a:avLst/>
          </a:prstGeom>
          <a:ln>
            <a:noFill/>
          </a:ln>
        </p:spPr>
      </p:pic>
      <p:pic>
        <p:nvPicPr>
          <p:cNvPr id="807" name="Picture 11" descr=""/>
          <p:cNvPicPr/>
          <p:nvPr/>
        </p:nvPicPr>
        <p:blipFill>
          <a:blip r:embed="rId6"/>
          <a:stretch>
            <a:fillRect/>
          </a:stretch>
        </p:blipFill>
        <p:spPr>
          <a:xfrm>
            <a:off x="795600" y="2892960"/>
            <a:ext cx="6915240" cy="3241440"/>
          </a:xfrm>
          <a:prstGeom prst="rect">
            <a:avLst/>
          </a:prstGeom>
          <a:ln>
            <a:noFill/>
          </a:ln>
        </p:spPr>
      </p:pic>
      <p:pic>
        <p:nvPicPr>
          <p:cNvPr id="808" name="Picture 12" descr=""/>
          <p:cNvPicPr/>
          <p:nvPr/>
        </p:nvPicPr>
        <p:blipFill>
          <a:blip r:embed="rId7"/>
          <a:stretch>
            <a:fillRect/>
          </a:stretch>
        </p:blipFill>
        <p:spPr>
          <a:xfrm>
            <a:off x="795600" y="2892960"/>
            <a:ext cx="6915240" cy="3241440"/>
          </a:xfrm>
          <a:prstGeom prst="rect">
            <a:avLst/>
          </a:prstGeom>
          <a:ln>
            <a:noFill/>
          </a:ln>
        </p:spPr>
      </p:pic>
      <p:pic>
        <p:nvPicPr>
          <p:cNvPr id="809" name="Picture 13" descr=""/>
          <p:cNvPicPr/>
          <p:nvPr/>
        </p:nvPicPr>
        <p:blipFill>
          <a:blip r:embed="rId8"/>
          <a:stretch>
            <a:fillRect/>
          </a:stretch>
        </p:blipFill>
        <p:spPr>
          <a:xfrm>
            <a:off x="795600" y="2893680"/>
            <a:ext cx="6947640" cy="3528720"/>
          </a:xfrm>
          <a:prstGeom prst="rect">
            <a:avLst/>
          </a:prstGeom>
          <a:ln>
            <a:noFill/>
          </a:ln>
        </p:spPr>
      </p:pic>
      <p:sp>
        <p:nvSpPr>
          <p:cNvPr id="810" name="CustomShape 2"/>
          <p:cNvSpPr/>
          <p:nvPr/>
        </p:nvSpPr>
        <p:spPr>
          <a:xfrm rot="20139600">
            <a:off x="2879280" y="4195440"/>
            <a:ext cx="3592080" cy="912600"/>
          </a:xfrm>
          <a:prstGeom prst="rect">
            <a:avLst/>
          </a:prstGeom>
          <a:solidFill>
            <a:srgbClr val="e75c00"/>
          </a:solidFill>
          <a:ln w="25560">
            <a:solidFill>
              <a:srgbClr val="aa4400"/>
            </a:solidFill>
            <a:round/>
          </a:ln>
        </p:spPr>
        <p:txBody>
          <a:bodyPr lIns="90000" rIns="90000" tIns="45000" bIns="45000"/>
          <a:p>
            <a:pPr algn="ctr">
              <a:lnSpc>
                <a:spcPct val="100000"/>
              </a:lnSpc>
            </a:pPr>
            <a:r>
              <a:rPr lang="en-US">
                <a:solidFill>
                  <a:srgbClr val="ffffff"/>
                </a:solidFill>
                <a:latin typeface="Calibri"/>
              </a:rPr>
              <a:t>Problem: optimize the schedules </a:t>
            </a:r>
            <a:endParaRPr/>
          </a:p>
          <a:p>
            <a:pPr algn="ctr">
              <a:lnSpc>
                <a:spcPct val="100000"/>
              </a:lnSpc>
            </a:pPr>
            <a:r>
              <a:rPr lang="en-US">
                <a:solidFill>
                  <a:srgbClr val="ffffff"/>
                </a:solidFill>
                <a:latin typeface="Calibri"/>
              </a:rPr>
              <a:t>for the TT frames</a:t>
            </a:r>
            <a:endParaRPr/>
          </a:p>
        </p:txBody>
      </p:sp>
    </p:spTree>
  </p:cSld>
  <p:timing>
    <p:tnLst>
      <p:par>
        <p:cTn id="455" dur="indefinite" restart="never" nodeType="tmRoot">
          <p:childTnLst>
            <p:seq>
              <p:cTn id="456" dur="indefinite" nodeType="mainSeq">
                <p:childTnLst>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803"/>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xit" presetID="1">
                                  <p:stCondLst>
                                    <p:cond delay="0"/>
                                  </p:stCondLst>
                                  <p:childTnLst>
                                    <p:set>
                                      <p:cBhvr>
                                        <p:cTn id="464" dur="1" fill="hold">
                                          <p:stCondLst>
                                            <p:cond delay="0"/>
                                          </p:stCondLst>
                                        </p:cTn>
                                        <p:tgtEl>
                                          <p:spTgt spid="803"/>
                                        </p:tgtEl>
                                        <p:attrNameLst>
                                          <p:attrName>style.visibility</p:attrName>
                                        </p:attrNameLst>
                                      </p:cBhvr>
                                      <p:to>
                                        <p:strVal val="hidden"/>
                                      </p:to>
                                    </p:set>
                                  </p:childTnLst>
                                </p:cTn>
                              </p:par>
                              <p:par>
                                <p:cTn id="465" nodeType="withEffect" fill="hold" presetClass="entr" presetID="1">
                                  <p:stCondLst>
                                    <p:cond delay="0"/>
                                  </p:stCondLst>
                                  <p:childTnLst>
                                    <p:set>
                                      <p:cBhvr>
                                        <p:cTn id="466" dur="1" fill="hold">
                                          <p:stCondLst>
                                            <p:cond delay="0"/>
                                          </p:stCondLst>
                                        </p:cTn>
                                        <p:tgtEl>
                                          <p:spTgt spid="804"/>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nodeType="clickEffect" fill="hold" presetClass="exit" presetID="1">
                                  <p:stCondLst>
                                    <p:cond delay="0"/>
                                  </p:stCondLst>
                                  <p:childTnLst>
                                    <p:set>
                                      <p:cBhvr>
                                        <p:cTn id="470" dur="1" fill="hold">
                                          <p:stCondLst>
                                            <p:cond delay="0"/>
                                          </p:stCondLst>
                                        </p:cTn>
                                        <p:tgtEl>
                                          <p:spTgt spid="804"/>
                                        </p:tgtEl>
                                        <p:attrNameLst>
                                          <p:attrName>style.visibility</p:attrName>
                                        </p:attrNameLst>
                                      </p:cBhvr>
                                      <p:to>
                                        <p:strVal val="hidden"/>
                                      </p:to>
                                    </p:set>
                                  </p:childTnLst>
                                </p:cTn>
                              </p:par>
                              <p:par>
                                <p:cTn id="471" nodeType="withEffect" fill="hold" presetClass="entr" presetID="1">
                                  <p:stCondLst>
                                    <p:cond delay="0"/>
                                  </p:stCondLst>
                                  <p:childTnLst>
                                    <p:set>
                                      <p:cBhvr>
                                        <p:cTn id="472" dur="1" fill="hold">
                                          <p:stCondLst>
                                            <p:cond delay="0"/>
                                          </p:stCondLst>
                                        </p:cTn>
                                        <p:tgtEl>
                                          <p:spTgt spid="805"/>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nodeType="clickEffect" fill="hold" presetClass="exit" presetID="1">
                                  <p:stCondLst>
                                    <p:cond delay="0"/>
                                  </p:stCondLst>
                                  <p:childTnLst>
                                    <p:set>
                                      <p:cBhvr>
                                        <p:cTn id="476" dur="1" fill="hold">
                                          <p:stCondLst>
                                            <p:cond delay="0"/>
                                          </p:stCondLst>
                                        </p:cTn>
                                        <p:tgtEl>
                                          <p:spTgt spid="805"/>
                                        </p:tgtEl>
                                        <p:attrNameLst>
                                          <p:attrName>style.visibility</p:attrName>
                                        </p:attrNameLst>
                                      </p:cBhvr>
                                      <p:to>
                                        <p:strVal val="hidden"/>
                                      </p:to>
                                    </p:set>
                                  </p:childTnLst>
                                </p:cTn>
                              </p:par>
                              <p:par>
                                <p:cTn id="477" nodeType="withEffect" fill="hold" presetClass="entr" presetID="1">
                                  <p:stCondLst>
                                    <p:cond delay="0"/>
                                  </p:stCondLst>
                                  <p:childTnLst>
                                    <p:set>
                                      <p:cBhvr>
                                        <p:cTn id="478" dur="1" fill="hold">
                                          <p:stCondLst>
                                            <p:cond delay="0"/>
                                          </p:stCondLst>
                                        </p:cTn>
                                        <p:tgtEl>
                                          <p:spTgt spid="806"/>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nodeType="clickEffect" fill="hold" presetClass="exit" presetID="1">
                                  <p:stCondLst>
                                    <p:cond delay="0"/>
                                  </p:stCondLst>
                                  <p:childTnLst>
                                    <p:set>
                                      <p:cBhvr>
                                        <p:cTn id="482" dur="1" fill="hold">
                                          <p:stCondLst>
                                            <p:cond delay="0"/>
                                          </p:stCondLst>
                                        </p:cTn>
                                        <p:tgtEl>
                                          <p:spTgt spid="806"/>
                                        </p:tgtEl>
                                        <p:attrNameLst>
                                          <p:attrName>style.visibility</p:attrName>
                                        </p:attrNameLst>
                                      </p:cBhvr>
                                      <p:to>
                                        <p:strVal val="hidden"/>
                                      </p:to>
                                    </p:set>
                                  </p:childTnLst>
                                </p:cTn>
                              </p:par>
                              <p:par>
                                <p:cTn id="483" nodeType="withEffect" fill="hold" presetClass="entr" presetID="1">
                                  <p:stCondLst>
                                    <p:cond delay="0"/>
                                  </p:stCondLst>
                                  <p:childTnLst>
                                    <p:set>
                                      <p:cBhvr>
                                        <p:cTn id="484" dur="1" fill="hold">
                                          <p:stCondLst>
                                            <p:cond delay="0"/>
                                          </p:stCondLst>
                                        </p:cTn>
                                        <p:tgtEl>
                                          <p:spTgt spid="807"/>
                                        </p:tgtEl>
                                        <p:attrNameLst>
                                          <p:attrName>style.visibility</p:attrName>
                                        </p:attrNameLst>
                                      </p:cBhvr>
                                      <p:to>
                                        <p:strVal val="visible"/>
                                      </p:to>
                                    </p:set>
                                  </p:childTnLst>
                                </p:cTn>
                              </p:par>
                            </p:childTnLst>
                          </p:cTn>
                        </p:par>
                      </p:childTnLst>
                    </p:cTn>
                  </p:par>
                  <p:par>
                    <p:cTn id="485" fill="hold">
                      <p:stCondLst>
                        <p:cond delay="indefinite"/>
                      </p:stCondLst>
                      <p:childTnLst>
                        <p:par>
                          <p:cTn id="486" fill="hold">
                            <p:stCondLst>
                              <p:cond delay="0"/>
                            </p:stCondLst>
                            <p:childTnLst>
                              <p:par>
                                <p:cTn id="487" nodeType="clickEffect" fill="hold" presetClass="exit" presetID="1">
                                  <p:stCondLst>
                                    <p:cond delay="0"/>
                                  </p:stCondLst>
                                  <p:childTnLst>
                                    <p:set>
                                      <p:cBhvr>
                                        <p:cTn id="488" dur="1" fill="hold">
                                          <p:stCondLst>
                                            <p:cond delay="0"/>
                                          </p:stCondLst>
                                        </p:cTn>
                                        <p:tgtEl>
                                          <p:spTgt spid="807"/>
                                        </p:tgtEl>
                                        <p:attrNameLst>
                                          <p:attrName>style.visibility</p:attrName>
                                        </p:attrNameLst>
                                      </p:cBhvr>
                                      <p:to>
                                        <p:strVal val="hidden"/>
                                      </p:to>
                                    </p:set>
                                  </p:childTnLst>
                                </p:cTn>
                              </p:par>
                              <p:par>
                                <p:cTn id="489" nodeType="withEffect" fill="hold" presetClass="entr" presetID="1">
                                  <p:stCondLst>
                                    <p:cond delay="0"/>
                                  </p:stCondLst>
                                  <p:childTnLst>
                                    <p:set>
                                      <p:cBhvr>
                                        <p:cTn id="490" dur="1" fill="hold">
                                          <p:stCondLst>
                                            <p:cond delay="0"/>
                                          </p:stCondLst>
                                        </p:cTn>
                                        <p:tgtEl>
                                          <p:spTgt spid="808"/>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xit" presetID="1">
                                  <p:stCondLst>
                                    <p:cond delay="0"/>
                                  </p:stCondLst>
                                  <p:childTnLst>
                                    <p:set>
                                      <p:cBhvr>
                                        <p:cTn id="494" dur="1" fill="hold">
                                          <p:stCondLst>
                                            <p:cond delay="0"/>
                                          </p:stCondLst>
                                        </p:cTn>
                                        <p:tgtEl>
                                          <p:spTgt spid="808"/>
                                        </p:tgtEl>
                                        <p:attrNameLst>
                                          <p:attrName>style.visibility</p:attrName>
                                        </p:attrNameLst>
                                      </p:cBhvr>
                                      <p:to>
                                        <p:strVal val="hidden"/>
                                      </p:to>
                                    </p:set>
                                  </p:childTnLst>
                                </p:cTn>
                              </p:par>
                              <p:par>
                                <p:cTn id="495" nodeType="withEffect" fill="hold" presetClass="entr" presetID="1">
                                  <p:stCondLst>
                                    <p:cond delay="0"/>
                                  </p:stCondLst>
                                  <p:childTnLst>
                                    <p:set>
                                      <p:cBhvr>
                                        <p:cTn id="496" dur="1" fill="hold">
                                          <p:stCondLst>
                                            <p:cond delay="0"/>
                                          </p:stCondLst>
                                        </p:cTn>
                                        <p:tgtEl>
                                          <p:spTgt spid="809"/>
                                        </p:tgtEl>
                                        <p:attrNameLst>
                                          <p:attrName>style.visibility</p:attrName>
                                        </p:attrNameLst>
                                      </p:cBhvr>
                                      <p:to>
                                        <p:strVal val="visible"/>
                                      </p:to>
                                    </p:set>
                                  </p:childTnLst>
                                </p:cTn>
                              </p:par>
                            </p:childTnLst>
                          </p:cTn>
                        </p:par>
                      </p:childTnLst>
                    </p:cTn>
                  </p:par>
                  <p:par>
                    <p:cTn id="497" fill="hold">
                      <p:stCondLst>
                        <p:cond delay="indefinite"/>
                      </p:stCondLst>
                      <p:childTnLst>
                        <p:par>
                          <p:cTn id="498" fill="hold">
                            <p:stCondLst>
                              <p:cond delay="0"/>
                            </p:stCondLst>
                            <p:childTnLst>
                              <p:par>
                                <p:cTn id="499" nodeType="clickEffect" fill="hold" presetClass="entr" presetID="1">
                                  <p:stCondLst>
                                    <p:cond delay="0"/>
                                  </p:stCondLst>
                                  <p:childTnLst>
                                    <p:set>
                                      <p:cBhvr>
                                        <p:cTn id="500" dur="1" fill="hold">
                                          <p:stCondLst>
                                            <p:cond delay="0"/>
                                          </p:stCondLst>
                                        </p:cTn>
                                        <p:tgtEl>
                                          <p:spTgt spid="81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1"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Design tasks at the communication network-level</a:t>
            </a:r>
            <a:endParaRPr/>
          </a:p>
        </p:txBody>
      </p:sp>
      <p:sp>
        <p:nvSpPr>
          <p:cNvPr id="812" name="TextShape 2"/>
          <p:cNvSpPr txBox="1"/>
          <p:nvPr/>
        </p:nvSpPr>
        <p:spPr>
          <a:xfrm>
            <a:off x="358920" y="934920"/>
            <a:ext cx="8424360" cy="212544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Given</a:t>
            </a:r>
            <a:endParaRPr/>
          </a:p>
          <a:p>
            <a:pPr lvl="2">
              <a:lnSpc>
                <a:spcPct val="100000"/>
              </a:lnSpc>
              <a:buFont typeface="Wingdings" charset="2"/>
              <a:buChar char=""/>
            </a:pPr>
            <a:r>
              <a:rPr lang="en-US" sz="2000">
                <a:solidFill>
                  <a:srgbClr val="08519c"/>
                </a:solidFill>
                <a:latin typeface="Calibri"/>
                <a:ea typeface="ＭＳ Ｐゴシック"/>
              </a:rPr>
              <a:t>The topology of the network </a:t>
            </a:r>
            <a:endParaRPr/>
          </a:p>
          <a:p>
            <a:pPr lvl="2">
              <a:lnSpc>
                <a:spcPct val="100000"/>
              </a:lnSpc>
              <a:buFont typeface="Wingdings" charset="2"/>
              <a:buChar char=""/>
            </a:pPr>
            <a:r>
              <a:rPr lang="en-US" sz="2000">
                <a:solidFill>
                  <a:srgbClr val="08519c"/>
                </a:solidFill>
                <a:latin typeface="Calibri"/>
                <a:ea typeface="ＭＳ Ｐゴシック"/>
              </a:rPr>
              <a:t>The set of  TT and RC frames</a:t>
            </a:r>
            <a:endParaRPr/>
          </a:p>
          <a:p>
            <a:pPr lvl="2">
              <a:lnSpc>
                <a:spcPct val="100000"/>
              </a:lnSpc>
              <a:buFont typeface="Wingdings" charset="2"/>
              <a:buChar char=""/>
            </a:pPr>
            <a:r>
              <a:rPr lang="en-US" sz="2000">
                <a:solidFill>
                  <a:srgbClr val="08519c"/>
                </a:solidFill>
                <a:latin typeface="Calibri"/>
                <a:ea typeface="ＭＳ Ｐゴシック"/>
              </a:rPr>
              <a:t>For each frame the size, the deadline and the period</a:t>
            </a:r>
            <a:endParaRPr/>
          </a:p>
        </p:txBody>
      </p:sp>
      <p:sp>
        <p:nvSpPr>
          <p:cNvPr id="813" name="CustomShape 3"/>
          <p:cNvSpPr/>
          <p:nvPr/>
        </p:nvSpPr>
        <p:spPr>
          <a:xfrm>
            <a:off x="357120" y="2468880"/>
            <a:ext cx="8424360" cy="1818360"/>
          </a:xfrm>
          <a:prstGeom prst="rect">
            <a:avLst/>
          </a:prstGeom>
          <a:noFill/>
          <a:ln w="9360">
            <a:noFill/>
          </a:ln>
        </p:spPr>
        <p:txBody>
          <a:bodyPr lIns="0" rIns="0" tIns="0" bIns="0"/>
          <a:p>
            <a:pPr>
              <a:lnSpc>
                <a:spcPct val="100000"/>
              </a:lnSpc>
              <a:buFont typeface="Wingdings" charset="2"/>
              <a:buChar char=""/>
            </a:pPr>
            <a:r>
              <a:rPr lang="en-US" sz="2400">
                <a:solidFill>
                  <a:srgbClr val="ff8840"/>
                </a:solidFill>
                <a:latin typeface="Calibri"/>
                <a:ea typeface="ＭＳ Ｐゴシック"/>
              </a:rPr>
              <a:t>Determine</a:t>
            </a:r>
            <a:endParaRPr/>
          </a:p>
          <a:p>
            <a:pPr lvl="2">
              <a:lnSpc>
                <a:spcPct val="100000"/>
              </a:lnSpc>
              <a:buFont typeface="Wingdings" charset="2"/>
              <a:buChar char=""/>
            </a:pPr>
            <a:r>
              <a:rPr lang="en-US" sz="2000">
                <a:solidFill>
                  <a:srgbClr val="08519c"/>
                </a:solidFill>
                <a:latin typeface="Calibri"/>
                <a:ea typeface="ＭＳ Ｐゴシック"/>
              </a:rPr>
              <a:t>The fragmenting of messages and packing into frames</a:t>
            </a:r>
            <a:endParaRPr/>
          </a:p>
          <a:p>
            <a:pPr lvl="2">
              <a:lnSpc>
                <a:spcPct val="100000"/>
              </a:lnSpc>
              <a:buFont typeface="Wingdings" charset="2"/>
              <a:buChar char=""/>
            </a:pPr>
            <a:r>
              <a:rPr lang="en-US" sz="2000">
                <a:solidFill>
                  <a:srgbClr val="08519c"/>
                </a:solidFill>
                <a:latin typeface="Calibri"/>
                <a:ea typeface="ＭＳ Ｐゴシック"/>
              </a:rPr>
              <a:t>The assignment of frames to virtual links</a:t>
            </a:r>
            <a:endParaRPr/>
          </a:p>
          <a:p>
            <a:pPr lvl="2">
              <a:lnSpc>
                <a:spcPct val="100000"/>
              </a:lnSpc>
              <a:buFont typeface="Wingdings" charset="2"/>
              <a:buChar char=""/>
            </a:pPr>
            <a:r>
              <a:rPr lang="en-US" sz="2000">
                <a:solidFill>
                  <a:srgbClr val="08519c"/>
                </a:solidFill>
                <a:latin typeface="Calibri"/>
                <a:ea typeface="ＭＳ Ｐゴシック"/>
              </a:rPr>
              <a:t>The routing of virtual links</a:t>
            </a:r>
            <a:endParaRPr/>
          </a:p>
          <a:p>
            <a:pPr lvl="2">
              <a:lnSpc>
                <a:spcPct val="100000"/>
              </a:lnSpc>
              <a:buFont typeface="Wingdings" charset="2"/>
              <a:buChar char=""/>
            </a:pPr>
            <a:r>
              <a:rPr lang="en-US" sz="2000">
                <a:solidFill>
                  <a:srgbClr val="08519c"/>
                </a:solidFill>
                <a:latin typeface="Calibri"/>
                <a:ea typeface="ＭＳ Ｐゴシック"/>
              </a:rPr>
              <a:t>The bandwidth for each RC virtual link</a:t>
            </a:r>
            <a:endParaRPr/>
          </a:p>
          <a:p>
            <a:pPr lvl="2">
              <a:lnSpc>
                <a:spcPct val="100000"/>
              </a:lnSpc>
              <a:buFont typeface="Wingdings" charset="2"/>
              <a:buChar char=""/>
            </a:pPr>
            <a:r>
              <a:rPr lang="en-US" sz="2000">
                <a:solidFill>
                  <a:srgbClr val="08519c"/>
                </a:solidFill>
                <a:latin typeface="Calibri"/>
                <a:ea typeface="ＭＳ Ｐゴシック"/>
              </a:rPr>
              <a:t>The set of TT schedules</a:t>
            </a:r>
            <a:endParaRPr/>
          </a:p>
          <a:p>
            <a:pPr>
              <a:lnSpc>
                <a:spcPct val="100000"/>
              </a:lnSpc>
            </a:pPr>
            <a:endParaRPr/>
          </a:p>
        </p:txBody>
      </p:sp>
      <p:sp>
        <p:nvSpPr>
          <p:cNvPr id="814" name="CustomShape 4"/>
          <p:cNvSpPr/>
          <p:nvPr/>
        </p:nvSpPr>
        <p:spPr>
          <a:xfrm>
            <a:off x="357120" y="4771800"/>
            <a:ext cx="8424360" cy="1257120"/>
          </a:xfrm>
          <a:prstGeom prst="rect">
            <a:avLst/>
          </a:prstGeom>
          <a:noFill/>
          <a:ln w="9360">
            <a:noFill/>
          </a:ln>
        </p:spPr>
        <p:txBody>
          <a:bodyPr lIns="0" rIns="0" tIns="0" bIns="0"/>
          <a:p>
            <a:pPr>
              <a:lnSpc>
                <a:spcPct val="100000"/>
              </a:lnSpc>
              <a:buFont typeface="Wingdings" charset="2"/>
              <a:buChar char=""/>
            </a:pPr>
            <a:r>
              <a:rPr lang="en-US" sz="2400">
                <a:solidFill>
                  <a:srgbClr val="08519c"/>
                </a:solidFill>
                <a:latin typeface="Calibri"/>
                <a:ea typeface="ＭＳ Ｐゴシック"/>
              </a:rPr>
              <a:t>Such that</a:t>
            </a:r>
            <a:endParaRPr/>
          </a:p>
          <a:p>
            <a:pPr lvl="2">
              <a:lnSpc>
                <a:spcPct val="100000"/>
              </a:lnSpc>
              <a:buFont typeface="Wingdings" charset="2"/>
              <a:buChar char=""/>
            </a:pPr>
            <a:r>
              <a:rPr lang="en-US" sz="2000">
                <a:solidFill>
                  <a:srgbClr val="08519c"/>
                </a:solidFill>
                <a:latin typeface="Calibri"/>
                <a:ea typeface="ＭＳ Ｐゴシック"/>
              </a:rPr>
              <a:t>The deadlines for the TT and RC frames are satisfied</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5"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Design optimization problems: overview</a:t>
            </a:r>
            <a:endParaRPr/>
          </a:p>
        </p:txBody>
      </p:sp>
      <p:sp>
        <p:nvSpPr>
          <p:cNvPr id="816" name="TextShape 2"/>
          <p:cNvSpPr txBox="1"/>
          <p:nvPr/>
        </p:nvSpPr>
        <p:spPr>
          <a:xfrm>
            <a:off x="357120" y="944280"/>
            <a:ext cx="2382120" cy="1129320"/>
          </a:xfrm>
          <a:prstGeom prst="rect">
            <a:avLst/>
          </a:prstGeom>
        </p:spPr>
        <p:txBody>
          <a:bodyPr lIns="0" rIns="0" tIns="0" bIns="0"/>
          <a:p>
            <a:pPr>
              <a:lnSpc>
                <a:spcPct val="100000"/>
              </a:lnSpc>
            </a:pPr>
            <a:r>
              <a:rPr b="1" lang="en-US" sz="2000">
                <a:solidFill>
                  <a:srgbClr val="08519c"/>
                </a:solidFill>
                <a:latin typeface="Calibri"/>
                <a:ea typeface="ＭＳ Ｐゴシック"/>
              </a:rPr>
              <a:t>Scheduling TT frames</a:t>
            </a:r>
            <a:endParaRPr/>
          </a:p>
          <a:p>
            <a:pPr>
              <a:lnSpc>
                <a:spcPct val="100000"/>
              </a:lnSpc>
            </a:pPr>
            <a:endParaRPr/>
          </a:p>
        </p:txBody>
      </p:sp>
      <p:sp>
        <p:nvSpPr>
          <p:cNvPr id="817" name="CustomShape 3"/>
          <p:cNvSpPr/>
          <p:nvPr/>
        </p:nvSpPr>
        <p:spPr>
          <a:xfrm>
            <a:off x="5819760" y="944280"/>
            <a:ext cx="2963520" cy="11293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Deciding the schedules of    TT frames in ES and NS devices</a:t>
            </a:r>
            <a:endParaRPr/>
          </a:p>
          <a:p>
            <a:pPr>
              <a:lnSpc>
                <a:spcPct val="100000"/>
              </a:lnSpc>
            </a:pPr>
            <a:endParaRPr/>
          </a:p>
        </p:txBody>
      </p:sp>
      <p:sp>
        <p:nvSpPr>
          <p:cNvPr id="818" name="CustomShape 4"/>
          <p:cNvSpPr/>
          <p:nvPr/>
        </p:nvSpPr>
        <p:spPr>
          <a:xfrm>
            <a:off x="357120" y="2161800"/>
            <a:ext cx="2382120" cy="1129320"/>
          </a:xfrm>
          <a:prstGeom prst="rect">
            <a:avLst/>
          </a:prstGeom>
          <a:noFill/>
          <a:ln w="9360">
            <a:noFill/>
          </a:ln>
        </p:spPr>
        <p:txBody>
          <a:bodyPr lIns="0" rIns="0" tIns="0" bIns="0"/>
          <a:p>
            <a:pPr>
              <a:lnSpc>
                <a:spcPct val="100000"/>
              </a:lnSpc>
            </a:pPr>
            <a:r>
              <a:rPr b="1" lang="en-US" sz="2000">
                <a:solidFill>
                  <a:srgbClr val="08519c"/>
                </a:solidFill>
                <a:latin typeface="Calibri"/>
                <a:ea typeface="ＭＳ Ｐゴシック"/>
              </a:rPr>
              <a:t>Routing</a:t>
            </a:r>
            <a:endParaRPr/>
          </a:p>
          <a:p>
            <a:pPr>
              <a:lnSpc>
                <a:spcPct val="100000"/>
              </a:lnSpc>
            </a:pPr>
            <a:endParaRPr/>
          </a:p>
        </p:txBody>
      </p:sp>
      <p:sp>
        <p:nvSpPr>
          <p:cNvPr id="819" name="CustomShape 5"/>
          <p:cNvSpPr/>
          <p:nvPr/>
        </p:nvSpPr>
        <p:spPr>
          <a:xfrm>
            <a:off x="5819760" y="2161800"/>
            <a:ext cx="2963520" cy="11293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Deciding the routing of virtual links</a:t>
            </a:r>
            <a:endParaRPr/>
          </a:p>
          <a:p>
            <a:pPr>
              <a:lnSpc>
                <a:spcPct val="100000"/>
              </a:lnSpc>
            </a:pPr>
            <a:endParaRPr/>
          </a:p>
        </p:txBody>
      </p:sp>
      <p:sp>
        <p:nvSpPr>
          <p:cNvPr id="820" name="CustomShape 6"/>
          <p:cNvSpPr/>
          <p:nvPr/>
        </p:nvSpPr>
        <p:spPr>
          <a:xfrm>
            <a:off x="357120" y="3458520"/>
            <a:ext cx="2382120" cy="1129320"/>
          </a:xfrm>
          <a:prstGeom prst="rect">
            <a:avLst/>
          </a:prstGeom>
          <a:noFill/>
          <a:ln w="9360">
            <a:noFill/>
          </a:ln>
        </p:spPr>
        <p:txBody>
          <a:bodyPr lIns="0" rIns="0" tIns="0" bIns="0"/>
          <a:p>
            <a:pPr>
              <a:lnSpc>
                <a:spcPct val="100000"/>
              </a:lnSpc>
            </a:pPr>
            <a:r>
              <a:rPr b="1" lang="en-US" sz="2000">
                <a:solidFill>
                  <a:srgbClr val="08519c"/>
                </a:solidFill>
                <a:latin typeface="Calibri"/>
                <a:ea typeface="ＭＳ Ｐゴシック"/>
              </a:rPr>
              <a:t>Bandwidth for RC VLs</a:t>
            </a:r>
            <a:endParaRPr/>
          </a:p>
          <a:p>
            <a:pPr>
              <a:lnSpc>
                <a:spcPct val="100000"/>
              </a:lnSpc>
            </a:pPr>
            <a:endParaRPr/>
          </a:p>
        </p:txBody>
      </p:sp>
      <p:sp>
        <p:nvSpPr>
          <p:cNvPr id="821" name="CustomShape 7"/>
          <p:cNvSpPr/>
          <p:nvPr/>
        </p:nvSpPr>
        <p:spPr>
          <a:xfrm>
            <a:off x="5819760" y="3458520"/>
            <a:ext cx="2963520" cy="11293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Deciding the Bandwidth Allocation Gap for RC VLs</a:t>
            </a:r>
            <a:endParaRPr/>
          </a:p>
          <a:p>
            <a:pPr>
              <a:lnSpc>
                <a:spcPct val="100000"/>
              </a:lnSpc>
            </a:pPr>
            <a:endParaRPr/>
          </a:p>
        </p:txBody>
      </p:sp>
      <p:sp>
        <p:nvSpPr>
          <p:cNvPr id="822" name="CustomShape 8"/>
          <p:cNvSpPr/>
          <p:nvPr/>
        </p:nvSpPr>
        <p:spPr>
          <a:xfrm>
            <a:off x="357120" y="4554000"/>
            <a:ext cx="2382120" cy="893880"/>
          </a:xfrm>
          <a:prstGeom prst="rect">
            <a:avLst/>
          </a:prstGeom>
          <a:noFill/>
          <a:ln w="9360">
            <a:noFill/>
          </a:ln>
        </p:spPr>
        <p:txBody>
          <a:bodyPr lIns="0" rIns="0" tIns="0" bIns="0"/>
          <a:p>
            <a:pPr>
              <a:lnSpc>
                <a:spcPct val="100000"/>
              </a:lnSpc>
            </a:pPr>
            <a:r>
              <a:rPr b="1" lang="en-US" sz="2000">
                <a:solidFill>
                  <a:srgbClr val="08519c"/>
                </a:solidFill>
                <a:latin typeface="Calibri"/>
                <a:ea typeface="ＭＳ Ｐゴシック"/>
              </a:rPr>
              <a:t>Fragmenting</a:t>
            </a:r>
            <a:endParaRPr/>
          </a:p>
        </p:txBody>
      </p:sp>
      <p:sp>
        <p:nvSpPr>
          <p:cNvPr id="823" name="CustomShape 9"/>
          <p:cNvSpPr/>
          <p:nvPr/>
        </p:nvSpPr>
        <p:spPr>
          <a:xfrm>
            <a:off x="5819760" y="4554000"/>
            <a:ext cx="2963520" cy="89388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Deciding if and how to split messages before transmission</a:t>
            </a:r>
            <a:endParaRPr/>
          </a:p>
          <a:p>
            <a:pPr>
              <a:lnSpc>
                <a:spcPct val="100000"/>
              </a:lnSpc>
            </a:pPr>
            <a:endParaRPr/>
          </a:p>
        </p:txBody>
      </p:sp>
      <p:sp>
        <p:nvSpPr>
          <p:cNvPr id="824" name="CustomShape 10"/>
          <p:cNvSpPr/>
          <p:nvPr/>
        </p:nvSpPr>
        <p:spPr>
          <a:xfrm>
            <a:off x="357120" y="5604120"/>
            <a:ext cx="2382120" cy="1129320"/>
          </a:xfrm>
          <a:prstGeom prst="rect">
            <a:avLst/>
          </a:prstGeom>
          <a:noFill/>
          <a:ln w="9360">
            <a:noFill/>
          </a:ln>
        </p:spPr>
        <p:txBody>
          <a:bodyPr lIns="0" rIns="0" tIns="0" bIns="0"/>
          <a:p>
            <a:pPr>
              <a:lnSpc>
                <a:spcPct val="100000"/>
              </a:lnSpc>
            </a:pPr>
            <a:r>
              <a:rPr b="1" lang="en-US" sz="2000">
                <a:solidFill>
                  <a:srgbClr val="08519c"/>
                </a:solidFill>
                <a:latin typeface="Calibri"/>
                <a:ea typeface="ＭＳ Ｐゴシック"/>
              </a:rPr>
              <a:t>Packing</a:t>
            </a:r>
            <a:endParaRPr/>
          </a:p>
          <a:p>
            <a:pPr>
              <a:lnSpc>
                <a:spcPct val="100000"/>
              </a:lnSpc>
            </a:pPr>
            <a:endParaRPr/>
          </a:p>
        </p:txBody>
      </p:sp>
      <p:sp>
        <p:nvSpPr>
          <p:cNvPr id="825" name="CustomShape 11"/>
          <p:cNvSpPr/>
          <p:nvPr/>
        </p:nvSpPr>
        <p:spPr>
          <a:xfrm>
            <a:off x="5819760" y="5604120"/>
            <a:ext cx="2963520" cy="1129320"/>
          </a:xfrm>
          <a:prstGeom prst="rect">
            <a:avLst/>
          </a:prstGeom>
          <a:noFill/>
          <a:ln w="9360">
            <a:noFill/>
          </a:ln>
        </p:spPr>
        <p:txBody>
          <a:bodyPr lIns="0" rIns="0" tIns="0" bIns="0"/>
          <a:p>
            <a:pPr>
              <a:lnSpc>
                <a:spcPct val="100000"/>
              </a:lnSpc>
              <a:buFont typeface="Wingdings" charset="2"/>
              <a:buChar char=""/>
            </a:pPr>
            <a:r>
              <a:rPr lang="en-US" sz="2000">
                <a:solidFill>
                  <a:srgbClr val="08519c"/>
                </a:solidFill>
                <a:latin typeface="Calibri"/>
                <a:ea typeface="ＭＳ Ｐゴシック"/>
              </a:rPr>
              <a:t>Deciding which messages to pack into a frame</a:t>
            </a:r>
            <a:endParaRPr/>
          </a:p>
        </p:txBody>
      </p:sp>
      <p:pic>
        <p:nvPicPr>
          <p:cNvPr id="826" name="Picture 24" descr=""/>
          <p:cNvPicPr/>
          <p:nvPr/>
        </p:nvPicPr>
        <p:blipFill>
          <a:blip r:embed="rId1"/>
          <a:stretch>
            <a:fillRect/>
          </a:stretch>
        </p:blipFill>
        <p:spPr>
          <a:xfrm>
            <a:off x="2798280" y="944280"/>
            <a:ext cx="2955600" cy="1047600"/>
          </a:xfrm>
          <a:prstGeom prst="rect">
            <a:avLst/>
          </a:prstGeom>
          <a:ln>
            <a:noFill/>
          </a:ln>
        </p:spPr>
      </p:pic>
      <p:pic>
        <p:nvPicPr>
          <p:cNvPr id="827" name="Picture 25" descr=""/>
          <p:cNvPicPr/>
          <p:nvPr/>
        </p:nvPicPr>
        <p:blipFill>
          <a:blip r:embed="rId2"/>
          <a:stretch>
            <a:fillRect/>
          </a:stretch>
        </p:blipFill>
        <p:spPr>
          <a:xfrm>
            <a:off x="2798280" y="2113200"/>
            <a:ext cx="2955600" cy="1148040"/>
          </a:xfrm>
          <a:prstGeom prst="rect">
            <a:avLst/>
          </a:prstGeom>
          <a:ln>
            <a:noFill/>
          </a:ln>
        </p:spPr>
      </p:pic>
      <p:pic>
        <p:nvPicPr>
          <p:cNvPr id="828" name="Picture 26" descr=""/>
          <p:cNvPicPr/>
          <p:nvPr/>
        </p:nvPicPr>
        <p:blipFill>
          <a:blip r:embed="rId3"/>
          <a:stretch>
            <a:fillRect/>
          </a:stretch>
        </p:blipFill>
        <p:spPr>
          <a:xfrm>
            <a:off x="2739600" y="3380040"/>
            <a:ext cx="3014280" cy="669600"/>
          </a:xfrm>
          <a:prstGeom prst="rect">
            <a:avLst/>
          </a:prstGeom>
          <a:ln>
            <a:noFill/>
          </a:ln>
        </p:spPr>
      </p:pic>
      <p:pic>
        <p:nvPicPr>
          <p:cNvPr id="829" name="Picture 27" descr=""/>
          <p:cNvPicPr/>
          <p:nvPr/>
        </p:nvPicPr>
        <p:blipFill>
          <a:blip r:embed="rId4"/>
          <a:stretch>
            <a:fillRect/>
          </a:stretch>
        </p:blipFill>
        <p:spPr>
          <a:xfrm>
            <a:off x="2798280" y="4554000"/>
            <a:ext cx="2955600" cy="298440"/>
          </a:xfrm>
          <a:prstGeom prst="rect">
            <a:avLst/>
          </a:prstGeom>
          <a:ln>
            <a:noFill/>
          </a:ln>
        </p:spPr>
      </p:pic>
      <p:pic>
        <p:nvPicPr>
          <p:cNvPr id="830" name="Picture 28" descr=""/>
          <p:cNvPicPr/>
          <p:nvPr/>
        </p:nvPicPr>
        <p:blipFill>
          <a:blip r:embed="rId5"/>
          <a:stretch>
            <a:fillRect/>
          </a:stretch>
        </p:blipFill>
        <p:spPr>
          <a:xfrm>
            <a:off x="2798280" y="5687280"/>
            <a:ext cx="2955600" cy="298440"/>
          </a:xfrm>
          <a:prstGeom prst="rect">
            <a:avLst/>
          </a:prstGeom>
          <a:ln>
            <a:noFill/>
          </a:ln>
        </p:spPr>
      </p:pic>
    </p:spTree>
  </p:cSld>
  <p:timing>
    <p:tnLst>
      <p:par>
        <p:cTn id="501" dur="indefinite" restart="never" nodeType="tmRoot">
          <p:childTnLst>
            <p:seq>
              <p:cTn id="502" dur="indefinite" nodeType="mainSeq">
                <p:childTnLst>
                  <p:par>
                    <p:cTn id="503" fill="hold">
                      <p:stCondLst>
                        <p:cond delay="indefinite"/>
                      </p:stCondLst>
                      <p:childTnLst>
                        <p:par>
                          <p:cTn id="504" fill="hold">
                            <p:stCondLst>
                              <p:cond delay="0"/>
                            </p:stCondLst>
                            <p:childTnLst>
                              <p:par>
                                <p:cTn id="505" nodeType="clickEffect" fill="hold" presetClass="entr" presetID="1">
                                  <p:stCondLst>
                                    <p:cond delay="0"/>
                                  </p:stCondLst>
                                  <p:childTnLst>
                                    <p:set>
                                      <p:cBhvr>
                                        <p:cTn id="506" dur="1" fill="hold">
                                          <p:stCondLst>
                                            <p:cond delay="0"/>
                                          </p:stCondLst>
                                        </p:cTn>
                                        <p:tgtEl>
                                          <p:spTgt spid="816">
                                            <p:txEl>
                                              <p:pRg st="0" end="21"/>
                                            </p:txEl>
                                          </p:spTgt>
                                        </p:tgtEl>
                                        <p:attrNameLst>
                                          <p:attrName>style.visibility</p:attrName>
                                        </p:attrNameLst>
                                      </p:cBhvr>
                                      <p:to>
                                        <p:strVal val="visible"/>
                                      </p:to>
                                    </p:set>
                                  </p:childTnLst>
                                </p:cTn>
                              </p:par>
                              <p:par>
                                <p:cTn id="507" nodeType="withEffect" fill="hold" presetClass="entr" presetID="1">
                                  <p:stCondLst>
                                    <p:cond delay="0"/>
                                  </p:stCondLst>
                                  <p:childTnLst>
                                    <p:set>
                                      <p:cBhvr>
                                        <p:cTn id="508" dur="1" fill="hold">
                                          <p:stCondLst>
                                            <p:cond delay="0"/>
                                          </p:stCondLst>
                                        </p:cTn>
                                        <p:tgtEl>
                                          <p:spTgt spid="826"/>
                                        </p:tgtEl>
                                        <p:attrNameLst>
                                          <p:attrName>style.visibility</p:attrName>
                                        </p:attrNameLst>
                                      </p:cBhvr>
                                      <p:to>
                                        <p:strVal val="visible"/>
                                      </p:to>
                                    </p:set>
                                  </p:childTnLst>
                                </p:cTn>
                              </p:par>
                              <p:par>
                                <p:cTn id="509" nodeType="withEffect" fill="hold" presetClass="entr" presetID="1">
                                  <p:stCondLst>
                                    <p:cond delay="0"/>
                                  </p:stCondLst>
                                  <p:childTnLst>
                                    <p:set>
                                      <p:cBhvr>
                                        <p:cTn id="510" dur="1" fill="hold">
                                          <p:stCondLst>
                                            <p:cond delay="0"/>
                                          </p:stCondLst>
                                        </p:cTn>
                                        <p:tgtEl>
                                          <p:spTgt spid="817"/>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nodeType="clickEffect" fill="hold" presetClass="entr" presetID="1">
                                  <p:stCondLst>
                                    <p:cond delay="0"/>
                                  </p:stCondLst>
                                  <p:childTnLst>
                                    <p:set>
                                      <p:cBhvr>
                                        <p:cTn id="514" dur="1" fill="hold">
                                          <p:stCondLst>
                                            <p:cond delay="0"/>
                                          </p:stCondLst>
                                        </p:cTn>
                                        <p:tgtEl>
                                          <p:spTgt spid="818"/>
                                        </p:tgtEl>
                                        <p:attrNameLst>
                                          <p:attrName>style.visibility</p:attrName>
                                        </p:attrNameLst>
                                      </p:cBhvr>
                                      <p:to>
                                        <p:strVal val="visible"/>
                                      </p:to>
                                    </p:set>
                                  </p:childTnLst>
                                </p:cTn>
                              </p:par>
                              <p:par>
                                <p:cTn id="515" nodeType="withEffect" fill="hold" presetClass="entr" presetID="1">
                                  <p:stCondLst>
                                    <p:cond delay="0"/>
                                  </p:stCondLst>
                                  <p:childTnLst>
                                    <p:set>
                                      <p:cBhvr>
                                        <p:cTn id="516" dur="1" fill="hold">
                                          <p:stCondLst>
                                            <p:cond delay="0"/>
                                          </p:stCondLst>
                                        </p:cTn>
                                        <p:tgtEl>
                                          <p:spTgt spid="819"/>
                                        </p:tgtEl>
                                        <p:attrNameLst>
                                          <p:attrName>style.visibility</p:attrName>
                                        </p:attrNameLst>
                                      </p:cBhvr>
                                      <p:to>
                                        <p:strVal val="visible"/>
                                      </p:to>
                                    </p:set>
                                  </p:childTnLst>
                                </p:cTn>
                              </p:par>
                              <p:par>
                                <p:cTn id="517" nodeType="withEffect" fill="hold" presetClass="entr" presetID="1">
                                  <p:stCondLst>
                                    <p:cond delay="0"/>
                                  </p:stCondLst>
                                  <p:childTnLst>
                                    <p:set>
                                      <p:cBhvr>
                                        <p:cTn id="518" dur="1" fill="hold">
                                          <p:stCondLst>
                                            <p:cond delay="0"/>
                                          </p:stCondLst>
                                        </p:cTn>
                                        <p:tgtEl>
                                          <p:spTgt spid="82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nodeType="clickEffect" fill="hold" presetClass="entr" presetID="1">
                                  <p:stCondLst>
                                    <p:cond delay="0"/>
                                  </p:stCondLst>
                                  <p:childTnLst>
                                    <p:set>
                                      <p:cBhvr>
                                        <p:cTn id="522" dur="1" fill="hold">
                                          <p:stCondLst>
                                            <p:cond delay="0"/>
                                          </p:stCondLst>
                                        </p:cTn>
                                        <p:tgtEl>
                                          <p:spTgt spid="820"/>
                                        </p:tgtEl>
                                        <p:attrNameLst>
                                          <p:attrName>style.visibility</p:attrName>
                                        </p:attrNameLst>
                                      </p:cBhvr>
                                      <p:to>
                                        <p:strVal val="visible"/>
                                      </p:to>
                                    </p:set>
                                  </p:childTnLst>
                                </p:cTn>
                              </p:par>
                              <p:par>
                                <p:cTn id="523" nodeType="withEffect" fill="hold" presetClass="entr" presetID="1">
                                  <p:stCondLst>
                                    <p:cond delay="0"/>
                                  </p:stCondLst>
                                  <p:childTnLst>
                                    <p:set>
                                      <p:cBhvr>
                                        <p:cTn id="524" dur="1" fill="hold">
                                          <p:stCondLst>
                                            <p:cond delay="0"/>
                                          </p:stCondLst>
                                        </p:cTn>
                                        <p:tgtEl>
                                          <p:spTgt spid="821"/>
                                        </p:tgtEl>
                                        <p:attrNameLst>
                                          <p:attrName>style.visibility</p:attrName>
                                        </p:attrNameLst>
                                      </p:cBhvr>
                                      <p:to>
                                        <p:strVal val="visible"/>
                                      </p:to>
                                    </p:set>
                                  </p:childTnLst>
                                </p:cTn>
                              </p:par>
                              <p:par>
                                <p:cTn id="525" nodeType="withEffect" fill="hold" presetClass="entr" presetID="1">
                                  <p:stCondLst>
                                    <p:cond delay="0"/>
                                  </p:stCondLst>
                                  <p:childTnLst>
                                    <p:set>
                                      <p:cBhvr>
                                        <p:cTn id="526" dur="1" fill="hold">
                                          <p:stCondLst>
                                            <p:cond delay="0"/>
                                          </p:stCondLst>
                                        </p:cTn>
                                        <p:tgtEl>
                                          <p:spTgt spid="828"/>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nodeType="clickEffect" fill="hold" presetClass="entr" presetID="1">
                                  <p:stCondLst>
                                    <p:cond delay="0"/>
                                  </p:stCondLst>
                                  <p:childTnLst>
                                    <p:set>
                                      <p:cBhvr>
                                        <p:cTn id="530" dur="1" fill="hold">
                                          <p:stCondLst>
                                            <p:cond delay="0"/>
                                          </p:stCondLst>
                                        </p:cTn>
                                        <p:tgtEl>
                                          <p:spTgt spid="822"/>
                                        </p:tgtEl>
                                        <p:attrNameLst>
                                          <p:attrName>style.visibility</p:attrName>
                                        </p:attrNameLst>
                                      </p:cBhvr>
                                      <p:to>
                                        <p:strVal val="visible"/>
                                      </p:to>
                                    </p:set>
                                  </p:childTnLst>
                                </p:cTn>
                              </p:par>
                              <p:par>
                                <p:cTn id="531" nodeType="withEffect" fill="hold" presetClass="entr" presetID="1">
                                  <p:stCondLst>
                                    <p:cond delay="0"/>
                                  </p:stCondLst>
                                  <p:childTnLst>
                                    <p:set>
                                      <p:cBhvr>
                                        <p:cTn id="532" dur="1" fill="hold">
                                          <p:stCondLst>
                                            <p:cond delay="0"/>
                                          </p:stCondLst>
                                        </p:cTn>
                                        <p:tgtEl>
                                          <p:spTgt spid="823"/>
                                        </p:tgtEl>
                                        <p:attrNameLst>
                                          <p:attrName>style.visibility</p:attrName>
                                        </p:attrNameLst>
                                      </p:cBhvr>
                                      <p:to>
                                        <p:strVal val="visible"/>
                                      </p:to>
                                    </p:set>
                                  </p:childTnLst>
                                </p:cTn>
                              </p:par>
                              <p:par>
                                <p:cTn id="533" nodeType="withEffect" fill="hold" presetClass="entr" presetID="1">
                                  <p:stCondLst>
                                    <p:cond delay="0"/>
                                  </p:stCondLst>
                                  <p:childTnLst>
                                    <p:set>
                                      <p:cBhvr>
                                        <p:cTn id="534" dur="1" fill="hold">
                                          <p:stCondLst>
                                            <p:cond delay="0"/>
                                          </p:stCondLst>
                                        </p:cTn>
                                        <p:tgtEl>
                                          <p:spTgt spid="829"/>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1">
                                  <p:stCondLst>
                                    <p:cond delay="0"/>
                                  </p:stCondLst>
                                  <p:childTnLst>
                                    <p:set>
                                      <p:cBhvr>
                                        <p:cTn id="538" dur="1" fill="hold">
                                          <p:stCondLst>
                                            <p:cond delay="0"/>
                                          </p:stCondLst>
                                        </p:cTn>
                                        <p:tgtEl>
                                          <p:spTgt spid="824"/>
                                        </p:tgtEl>
                                        <p:attrNameLst>
                                          <p:attrName>style.visibility</p:attrName>
                                        </p:attrNameLst>
                                      </p:cBhvr>
                                      <p:to>
                                        <p:strVal val="visible"/>
                                      </p:to>
                                    </p:set>
                                  </p:childTnLst>
                                </p:cTn>
                              </p:par>
                              <p:par>
                                <p:cTn id="539" nodeType="withEffect" fill="hold" presetClass="entr" presetID="1">
                                  <p:stCondLst>
                                    <p:cond delay="0"/>
                                  </p:stCondLst>
                                  <p:childTnLst>
                                    <p:set>
                                      <p:cBhvr>
                                        <p:cTn id="540" dur="1" fill="hold">
                                          <p:stCondLst>
                                            <p:cond delay="0"/>
                                          </p:stCondLst>
                                        </p:cTn>
                                        <p:tgtEl>
                                          <p:spTgt spid="825"/>
                                        </p:tgtEl>
                                        <p:attrNameLst>
                                          <p:attrName>style.visibility</p:attrName>
                                        </p:attrNameLst>
                                      </p:cBhvr>
                                      <p:to>
                                        <p:strVal val="visible"/>
                                      </p:to>
                                    </p:set>
                                  </p:childTnLst>
                                </p:cTn>
                              </p:par>
                              <p:par>
                                <p:cTn id="541" nodeType="withEffect" fill="hold" presetClass="entr" presetID="1">
                                  <p:stCondLst>
                                    <p:cond delay="0"/>
                                  </p:stCondLst>
                                  <p:childTnLst>
                                    <p:set>
                                      <p:cBhvr>
                                        <p:cTn id="542" dur="1" fill="hold">
                                          <p:stCondLst>
                                            <p:cond delay="0"/>
                                          </p:stCondLst>
                                        </p:cTn>
                                        <p:tgtEl>
                                          <p:spTgt spid="83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1"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Motivational Example</a:t>
            </a:r>
            <a:endParaRPr/>
          </a:p>
        </p:txBody>
      </p:sp>
      <p:pic>
        <p:nvPicPr>
          <p:cNvPr id="832" name="Picture 4" descr=""/>
          <p:cNvPicPr/>
          <p:nvPr/>
        </p:nvPicPr>
        <p:blipFill>
          <a:blip r:embed="rId1"/>
          <a:stretch>
            <a:fillRect/>
          </a:stretch>
        </p:blipFill>
        <p:spPr>
          <a:xfrm>
            <a:off x="1270080" y="4151520"/>
            <a:ext cx="6217560" cy="2471040"/>
          </a:xfrm>
          <a:prstGeom prst="rect">
            <a:avLst/>
          </a:prstGeom>
          <a:ln>
            <a:noFill/>
          </a:ln>
        </p:spPr>
      </p:pic>
      <p:pic>
        <p:nvPicPr>
          <p:cNvPr id="833" name="Picture 5" descr=""/>
          <p:cNvPicPr/>
          <p:nvPr/>
        </p:nvPicPr>
        <p:blipFill>
          <a:blip r:embed="rId2"/>
          <a:stretch>
            <a:fillRect/>
          </a:stretch>
        </p:blipFill>
        <p:spPr>
          <a:xfrm>
            <a:off x="2099160" y="989280"/>
            <a:ext cx="4943520" cy="307512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34" name="Picture 8" descr=""/>
          <p:cNvPicPr/>
          <p:nvPr/>
        </p:nvPicPr>
        <p:blipFill>
          <a:blip r:embed="rId1"/>
          <a:stretch>
            <a:fillRect/>
          </a:stretch>
        </p:blipFill>
        <p:spPr>
          <a:xfrm>
            <a:off x="1371600" y="4161240"/>
            <a:ext cx="4514040" cy="2464200"/>
          </a:xfrm>
          <a:prstGeom prst="rect">
            <a:avLst/>
          </a:prstGeom>
          <a:ln>
            <a:noFill/>
          </a:ln>
        </p:spPr>
      </p:pic>
      <p:pic>
        <p:nvPicPr>
          <p:cNvPr id="835" name="Picture 3" descr=""/>
          <p:cNvPicPr/>
          <p:nvPr/>
        </p:nvPicPr>
        <p:blipFill>
          <a:blip r:embed="rId2"/>
          <a:stretch>
            <a:fillRect/>
          </a:stretch>
        </p:blipFill>
        <p:spPr>
          <a:xfrm>
            <a:off x="1371600" y="1291680"/>
            <a:ext cx="4514040" cy="2451960"/>
          </a:xfrm>
          <a:prstGeom prst="rect">
            <a:avLst/>
          </a:prstGeom>
          <a:ln>
            <a:noFill/>
          </a:ln>
        </p:spPr>
      </p:pic>
      <p:sp>
        <p:nvSpPr>
          <p:cNvPr id="836"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Motivational Example</a:t>
            </a:r>
            <a:endParaRPr/>
          </a:p>
        </p:txBody>
      </p:sp>
      <p:sp>
        <p:nvSpPr>
          <p:cNvPr id="837" name="CustomShape 2"/>
          <p:cNvSpPr/>
          <p:nvPr/>
        </p:nvSpPr>
        <p:spPr>
          <a:xfrm>
            <a:off x="1371600" y="858240"/>
            <a:ext cx="45122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Baseline solution – no optimization</a:t>
            </a:r>
            <a:endParaRPr/>
          </a:p>
        </p:txBody>
      </p:sp>
      <p:sp>
        <p:nvSpPr>
          <p:cNvPr id="838" name="CustomShape 3"/>
          <p:cNvSpPr/>
          <p:nvPr/>
        </p:nvSpPr>
        <p:spPr>
          <a:xfrm>
            <a:off x="1371600" y="3790080"/>
            <a:ext cx="45122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Routing optimization</a:t>
            </a:r>
            <a:endParaRPr/>
          </a:p>
        </p:txBody>
      </p:sp>
      <p:pic>
        <p:nvPicPr>
          <p:cNvPr id="839" name="Picture 9" descr=""/>
          <p:cNvPicPr/>
          <p:nvPr/>
        </p:nvPicPr>
        <p:blipFill>
          <a:blip r:embed="rId3"/>
          <a:stretch>
            <a:fillRect/>
          </a:stretch>
        </p:blipFill>
        <p:spPr>
          <a:xfrm>
            <a:off x="6131880" y="1668240"/>
            <a:ext cx="2743200" cy="1706400"/>
          </a:xfrm>
          <a:prstGeom prst="rect">
            <a:avLst/>
          </a:prstGeom>
          <a:ln>
            <a:noFill/>
          </a:ln>
        </p:spPr>
      </p:pic>
      <p:pic>
        <p:nvPicPr>
          <p:cNvPr id="840" name="Picture 10" descr=""/>
          <p:cNvPicPr/>
          <p:nvPr/>
        </p:nvPicPr>
        <p:blipFill>
          <a:blip r:embed="rId4"/>
          <a:stretch>
            <a:fillRect/>
          </a:stretch>
        </p:blipFill>
        <p:spPr>
          <a:xfrm>
            <a:off x="6132240" y="4537080"/>
            <a:ext cx="2742840" cy="1706040"/>
          </a:xfrm>
          <a:prstGeom prst="rect">
            <a:avLst/>
          </a:prstGeom>
          <a:ln>
            <a:noFill/>
          </a:ln>
        </p:spPr>
      </p:pic>
    </p:spTree>
  </p:cSld>
  <p:timing>
    <p:tnLst>
      <p:par>
        <p:cTn id="543" dur="indefinite" restart="never" nodeType="tmRoot">
          <p:childTnLst>
            <p:seq>
              <p:cTn id="544" dur="indefinite" nodeType="mainSeq">
                <p:childTnLst>
                  <p:par>
                    <p:cTn id="545" fill="hold">
                      <p:stCondLst>
                        <p:cond delay="indefinite"/>
                      </p:stCondLst>
                      <p:childTnLst>
                        <p:par>
                          <p:cTn id="546" fill="hold">
                            <p:stCondLst>
                              <p:cond delay="0"/>
                            </p:stCondLst>
                            <p:childTnLst>
                              <p:par>
                                <p:cTn id="547" nodeType="clickEffect" fill="hold" presetClass="entr" presetID="1">
                                  <p:stCondLst>
                                    <p:cond delay="0"/>
                                  </p:stCondLst>
                                  <p:childTnLst>
                                    <p:set>
                                      <p:cBhvr>
                                        <p:cTn id="548" dur="1" fill="hold">
                                          <p:stCondLst>
                                            <p:cond delay="0"/>
                                          </p:stCondLst>
                                        </p:cTn>
                                        <p:tgtEl>
                                          <p:spTgt spid="838"/>
                                        </p:tgtEl>
                                        <p:attrNameLst>
                                          <p:attrName>style.visibility</p:attrName>
                                        </p:attrNameLst>
                                      </p:cBhvr>
                                      <p:to>
                                        <p:strVal val="visible"/>
                                      </p:to>
                                    </p:set>
                                  </p:childTnLst>
                                </p:cTn>
                              </p:par>
                              <p:par>
                                <p:cTn id="549" nodeType="withEffect" fill="hold" presetClass="entr" presetID="1">
                                  <p:stCondLst>
                                    <p:cond delay="0"/>
                                  </p:stCondLst>
                                  <p:childTnLst>
                                    <p:set>
                                      <p:cBhvr>
                                        <p:cTn id="550" dur="1" fill="hold">
                                          <p:stCondLst>
                                            <p:cond delay="0"/>
                                          </p:stCondLst>
                                        </p:cTn>
                                        <p:tgtEl>
                                          <p:spTgt spid="834"/>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1">
                                  <p:stCondLst>
                                    <p:cond delay="0"/>
                                  </p:stCondLst>
                                  <p:childTnLst>
                                    <p:set>
                                      <p:cBhvr>
                                        <p:cTn id="554" dur="1" fill="hold">
                                          <p:stCondLst>
                                            <p:cond delay="0"/>
                                          </p:stCondLst>
                                        </p:cTn>
                                        <p:tgtEl>
                                          <p:spTgt spid="839"/>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84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41" name="Picture 2" descr=""/>
          <p:cNvPicPr/>
          <p:nvPr/>
        </p:nvPicPr>
        <p:blipFill>
          <a:blip r:embed="rId1"/>
          <a:stretch>
            <a:fillRect/>
          </a:stretch>
        </p:blipFill>
        <p:spPr>
          <a:xfrm>
            <a:off x="1371600" y="4161240"/>
            <a:ext cx="4514040" cy="2464200"/>
          </a:xfrm>
          <a:prstGeom prst="rect">
            <a:avLst/>
          </a:prstGeom>
          <a:ln>
            <a:noFill/>
          </a:ln>
        </p:spPr>
      </p:pic>
      <p:pic>
        <p:nvPicPr>
          <p:cNvPr id="842" name="Picture 3" descr=""/>
          <p:cNvPicPr/>
          <p:nvPr/>
        </p:nvPicPr>
        <p:blipFill>
          <a:blip r:embed="rId2"/>
          <a:stretch>
            <a:fillRect/>
          </a:stretch>
        </p:blipFill>
        <p:spPr>
          <a:xfrm>
            <a:off x="1371600" y="1291680"/>
            <a:ext cx="4514040" cy="2451960"/>
          </a:xfrm>
          <a:prstGeom prst="rect">
            <a:avLst/>
          </a:prstGeom>
          <a:ln>
            <a:noFill/>
          </a:ln>
        </p:spPr>
      </p:pic>
      <p:sp>
        <p:nvSpPr>
          <p:cNvPr id="843"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Motivational Example</a:t>
            </a:r>
            <a:endParaRPr/>
          </a:p>
        </p:txBody>
      </p:sp>
      <p:sp>
        <p:nvSpPr>
          <p:cNvPr id="844" name="CustomShape 2"/>
          <p:cNvSpPr/>
          <p:nvPr/>
        </p:nvSpPr>
        <p:spPr>
          <a:xfrm>
            <a:off x="1371600" y="858240"/>
            <a:ext cx="45122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Baseline solution – no optimization</a:t>
            </a:r>
            <a:endParaRPr/>
          </a:p>
        </p:txBody>
      </p:sp>
      <p:sp>
        <p:nvSpPr>
          <p:cNvPr id="845" name="CustomShape 3"/>
          <p:cNvSpPr/>
          <p:nvPr/>
        </p:nvSpPr>
        <p:spPr>
          <a:xfrm>
            <a:off x="1371600" y="3790080"/>
            <a:ext cx="45122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Packing optimization</a:t>
            </a:r>
            <a:endParaRPr/>
          </a:p>
        </p:txBody>
      </p:sp>
      <p:pic>
        <p:nvPicPr>
          <p:cNvPr id="846" name="Picture 4" descr=""/>
          <p:cNvPicPr/>
          <p:nvPr/>
        </p:nvPicPr>
        <p:blipFill>
          <a:blip r:embed="rId3"/>
          <a:stretch>
            <a:fillRect/>
          </a:stretch>
        </p:blipFill>
        <p:spPr>
          <a:xfrm>
            <a:off x="6132240" y="1972080"/>
            <a:ext cx="2649960" cy="607680"/>
          </a:xfrm>
          <a:prstGeom prst="rect">
            <a:avLst/>
          </a:prstGeom>
          <a:ln>
            <a:noFill/>
          </a:ln>
        </p:spPr>
      </p:pic>
      <p:pic>
        <p:nvPicPr>
          <p:cNvPr id="847" name="Picture 6" descr=""/>
          <p:cNvPicPr/>
          <p:nvPr/>
        </p:nvPicPr>
        <p:blipFill>
          <a:blip r:embed="rId4"/>
          <a:stretch>
            <a:fillRect/>
          </a:stretch>
        </p:blipFill>
        <p:spPr>
          <a:xfrm>
            <a:off x="6562080" y="5081400"/>
            <a:ext cx="1783800" cy="633240"/>
          </a:xfrm>
          <a:prstGeom prst="rect">
            <a:avLst/>
          </a:prstGeom>
          <a:ln>
            <a:noFill/>
          </a:ln>
        </p:spPr>
      </p:pic>
    </p:spTree>
  </p:cSld>
  <p:timing>
    <p:tnLst>
      <p:par>
        <p:cTn id="559" dur="indefinite" restart="never" nodeType="tmRoot">
          <p:childTnLst>
            <p:seq>
              <p:cTn id="560" dur="indefinite" nodeType="mainSeq">
                <p:childTnLst>
                  <p:par>
                    <p:cTn id="561" fill="hold">
                      <p:stCondLst>
                        <p:cond delay="indefinite"/>
                      </p:stCondLst>
                      <p:childTnLst>
                        <p:par>
                          <p:cTn id="562" fill="hold">
                            <p:stCondLst>
                              <p:cond delay="0"/>
                            </p:stCondLst>
                            <p:childTnLst>
                              <p:par>
                                <p:cTn id="563" nodeType="clickEffect" fill="hold" presetClass="entr" presetID="1">
                                  <p:stCondLst>
                                    <p:cond delay="0"/>
                                  </p:stCondLst>
                                  <p:childTnLst>
                                    <p:set>
                                      <p:cBhvr>
                                        <p:cTn id="564" dur="1" fill="hold">
                                          <p:stCondLst>
                                            <p:cond delay="0"/>
                                          </p:stCondLst>
                                        </p:cTn>
                                        <p:tgtEl>
                                          <p:spTgt spid="845"/>
                                        </p:tgtEl>
                                        <p:attrNameLst>
                                          <p:attrName>style.visibility</p:attrName>
                                        </p:attrNameLst>
                                      </p:cBhvr>
                                      <p:to>
                                        <p:strVal val="visible"/>
                                      </p:to>
                                    </p:set>
                                  </p:childTnLst>
                                </p:cTn>
                              </p:par>
                              <p:par>
                                <p:cTn id="565" nodeType="withEffect" fill="hold" presetClass="entr" presetID="1">
                                  <p:stCondLst>
                                    <p:cond delay="0"/>
                                  </p:stCondLst>
                                  <p:childTnLst>
                                    <p:set>
                                      <p:cBhvr>
                                        <p:cTn id="566" dur="1" fill="hold">
                                          <p:stCondLst>
                                            <p:cond delay="0"/>
                                          </p:stCondLst>
                                        </p:cTn>
                                        <p:tgtEl>
                                          <p:spTgt spid="841"/>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1">
                                  <p:stCondLst>
                                    <p:cond delay="0"/>
                                  </p:stCondLst>
                                  <p:childTnLst>
                                    <p:set>
                                      <p:cBhvr>
                                        <p:cTn id="570" dur="1" fill="hold">
                                          <p:stCondLst>
                                            <p:cond delay="0"/>
                                          </p:stCondLst>
                                        </p:cTn>
                                        <p:tgtEl>
                                          <p:spTgt spid="846"/>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84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48" name="Picture 4" descr=""/>
          <p:cNvPicPr/>
          <p:nvPr/>
        </p:nvPicPr>
        <p:blipFill>
          <a:blip r:embed="rId1"/>
          <a:stretch>
            <a:fillRect/>
          </a:stretch>
        </p:blipFill>
        <p:spPr>
          <a:xfrm>
            <a:off x="1369800" y="4161240"/>
            <a:ext cx="4514040" cy="2464200"/>
          </a:xfrm>
          <a:prstGeom prst="rect">
            <a:avLst/>
          </a:prstGeom>
          <a:ln>
            <a:noFill/>
          </a:ln>
        </p:spPr>
      </p:pic>
      <p:pic>
        <p:nvPicPr>
          <p:cNvPr id="849" name="Picture 6" descr=""/>
          <p:cNvPicPr/>
          <p:nvPr/>
        </p:nvPicPr>
        <p:blipFill>
          <a:blip r:embed="rId2"/>
          <a:stretch>
            <a:fillRect/>
          </a:stretch>
        </p:blipFill>
        <p:spPr>
          <a:xfrm>
            <a:off x="1371600" y="1291680"/>
            <a:ext cx="4514040" cy="2451960"/>
          </a:xfrm>
          <a:prstGeom prst="rect">
            <a:avLst/>
          </a:prstGeom>
          <a:ln>
            <a:noFill/>
          </a:ln>
        </p:spPr>
      </p:pic>
      <p:pic>
        <p:nvPicPr>
          <p:cNvPr id="850" name="Picture 2" descr=""/>
          <p:cNvPicPr/>
          <p:nvPr/>
        </p:nvPicPr>
        <p:blipFill>
          <a:blip r:embed="rId3"/>
          <a:stretch>
            <a:fillRect/>
          </a:stretch>
        </p:blipFill>
        <p:spPr>
          <a:xfrm>
            <a:off x="1371600" y="4161240"/>
            <a:ext cx="4514040" cy="2464200"/>
          </a:xfrm>
          <a:prstGeom prst="rect">
            <a:avLst/>
          </a:prstGeom>
          <a:ln>
            <a:noFill/>
          </a:ln>
        </p:spPr>
      </p:pic>
      <p:pic>
        <p:nvPicPr>
          <p:cNvPr id="851" name="Picture 3" descr=""/>
          <p:cNvPicPr/>
          <p:nvPr/>
        </p:nvPicPr>
        <p:blipFill>
          <a:blip r:embed="rId4"/>
          <a:stretch>
            <a:fillRect/>
          </a:stretch>
        </p:blipFill>
        <p:spPr>
          <a:xfrm>
            <a:off x="1371600" y="1291680"/>
            <a:ext cx="4514040" cy="2451960"/>
          </a:xfrm>
          <a:prstGeom prst="rect">
            <a:avLst/>
          </a:prstGeom>
          <a:ln>
            <a:noFill/>
          </a:ln>
        </p:spPr>
      </p:pic>
      <p:sp>
        <p:nvSpPr>
          <p:cNvPr id="852"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Motivational Example</a:t>
            </a:r>
            <a:endParaRPr/>
          </a:p>
        </p:txBody>
      </p:sp>
      <p:sp>
        <p:nvSpPr>
          <p:cNvPr id="853" name="CustomShape 2"/>
          <p:cNvSpPr/>
          <p:nvPr/>
        </p:nvSpPr>
        <p:spPr>
          <a:xfrm>
            <a:off x="1371600" y="858240"/>
            <a:ext cx="45122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Baseline solution – no optimization</a:t>
            </a:r>
            <a:endParaRPr/>
          </a:p>
        </p:txBody>
      </p:sp>
      <p:sp>
        <p:nvSpPr>
          <p:cNvPr id="854" name="CustomShape 3"/>
          <p:cNvSpPr/>
          <p:nvPr/>
        </p:nvSpPr>
        <p:spPr>
          <a:xfrm>
            <a:off x="1371600" y="3790080"/>
            <a:ext cx="4512240" cy="446040"/>
          </a:xfrm>
          <a:prstGeom prst="rect">
            <a:avLst/>
          </a:prstGeom>
          <a:noFill/>
          <a:ln w="9360">
            <a:noFill/>
          </a:ln>
        </p:spPr>
        <p:txBody>
          <a:bodyPr lIns="0" rIns="0" tIns="0" bIns="0"/>
          <a:p>
            <a:pPr algn="ctr">
              <a:lnSpc>
                <a:spcPct val="100000"/>
              </a:lnSpc>
            </a:pPr>
            <a:r>
              <a:rPr lang="en-US" sz="2000">
                <a:solidFill>
                  <a:srgbClr val="08519c"/>
                </a:solidFill>
                <a:latin typeface="Calibri"/>
                <a:ea typeface="ＭＳ Ｐゴシック"/>
              </a:rPr>
              <a:t>Schedule optimization</a:t>
            </a:r>
            <a:endParaRPr/>
          </a:p>
        </p:txBody>
      </p:sp>
      <p:sp>
        <p:nvSpPr>
          <p:cNvPr id="855" name="CustomShape 4"/>
          <p:cNvSpPr/>
          <p:nvPr/>
        </p:nvSpPr>
        <p:spPr>
          <a:xfrm>
            <a:off x="6132240" y="4161240"/>
            <a:ext cx="2742840" cy="2451960"/>
          </a:xfrm>
          <a:prstGeom prst="rect">
            <a:avLst/>
          </a:prstGeom>
          <a:noFill/>
          <a:ln w="9360">
            <a:noFill/>
          </a:ln>
        </p:spPr>
        <p:txBody>
          <a:bodyPr lIns="0" rIns="0" tIns="0" bIns="0" anchor="ctr"/>
          <a:p>
            <a:pPr algn="ctr">
              <a:lnSpc>
                <a:spcPct val="100000"/>
              </a:lnSpc>
            </a:pPr>
            <a:r>
              <a:rPr lang="en-US" sz="2000">
                <a:solidFill>
                  <a:srgbClr val="08519c"/>
                </a:solidFill>
                <a:latin typeface="Calibri"/>
                <a:ea typeface="ＭＳ Ｐゴシック"/>
              </a:rPr>
              <a:t>Reschedule frame f</a:t>
            </a:r>
            <a:r>
              <a:rPr lang="en-US" sz="2000" baseline="-25000">
                <a:solidFill>
                  <a:srgbClr val="08519c"/>
                </a:solidFill>
                <a:latin typeface="Calibri"/>
                <a:ea typeface="ＭＳ Ｐゴシック"/>
              </a:rPr>
              <a:t>5</a:t>
            </a:r>
            <a:r>
              <a:rPr lang="en-US" sz="2000">
                <a:solidFill>
                  <a:srgbClr val="08519c"/>
                </a:solidFill>
                <a:latin typeface="Calibri"/>
                <a:ea typeface="ＭＳ Ｐゴシック"/>
              </a:rPr>
              <a:t> on [ES</a:t>
            </a:r>
            <a:r>
              <a:rPr lang="en-US" sz="2000" baseline="-25000">
                <a:solidFill>
                  <a:srgbClr val="08519c"/>
                </a:solidFill>
                <a:latin typeface="Calibri"/>
                <a:ea typeface="ＭＳ Ｐゴシック"/>
              </a:rPr>
              <a:t>2</a:t>
            </a:r>
            <a:r>
              <a:rPr lang="en-US" sz="2000">
                <a:solidFill>
                  <a:srgbClr val="08519c"/>
                </a:solidFill>
                <a:latin typeface="Calibri"/>
                <a:ea typeface="ＭＳ Ｐゴシック"/>
              </a:rPr>
              <a:t>, NS</a:t>
            </a:r>
            <a:r>
              <a:rPr lang="en-US" sz="2000" baseline="-25000">
                <a:solidFill>
                  <a:srgbClr val="08519c"/>
                </a:solidFill>
                <a:latin typeface="Calibri"/>
                <a:ea typeface="ＭＳ Ｐゴシック"/>
              </a:rPr>
              <a:t>1</a:t>
            </a:r>
            <a:r>
              <a:rPr lang="en-US" sz="2000">
                <a:solidFill>
                  <a:srgbClr val="08519c"/>
                </a:solidFill>
                <a:latin typeface="Calibri"/>
                <a:ea typeface="ＭＳ Ｐゴシック"/>
              </a:rPr>
              <a:t>] and [NS</a:t>
            </a:r>
            <a:r>
              <a:rPr lang="en-US" sz="2000" baseline="-25000">
                <a:solidFill>
                  <a:srgbClr val="08519c"/>
                </a:solidFill>
                <a:latin typeface="Calibri"/>
                <a:ea typeface="ＭＳ Ｐゴシック"/>
              </a:rPr>
              <a:t>1</a:t>
            </a:r>
            <a:r>
              <a:rPr lang="en-US" sz="2000">
                <a:solidFill>
                  <a:srgbClr val="08519c"/>
                </a:solidFill>
                <a:latin typeface="Calibri"/>
                <a:ea typeface="ＭＳ Ｐゴシック"/>
              </a:rPr>
              <a:t>, NS</a:t>
            </a:r>
            <a:r>
              <a:rPr lang="en-US" sz="2000" baseline="-25000">
                <a:solidFill>
                  <a:srgbClr val="08519c"/>
                </a:solidFill>
                <a:latin typeface="Calibri"/>
                <a:ea typeface="ＭＳ Ｐゴシック"/>
              </a:rPr>
              <a:t>3</a:t>
            </a:r>
            <a:r>
              <a:rPr lang="en-US" sz="2000">
                <a:solidFill>
                  <a:srgbClr val="08519c"/>
                </a:solidFill>
                <a:latin typeface="Calibri"/>
                <a:ea typeface="ＭＳ Ｐゴシック"/>
              </a:rPr>
              <a:t>]</a:t>
            </a:r>
            <a:endParaRPr/>
          </a:p>
        </p:txBody>
      </p:sp>
    </p:spTree>
  </p:cSld>
  <p:timing>
    <p:tnLst>
      <p:par>
        <p:cTn id="575" dur="indefinite" restart="never" nodeType="tmRoot">
          <p:childTnLst>
            <p:seq>
              <p:cTn id="576" dur="indefinite" nodeType="mainSeq">
                <p:childTnLst>
                  <p:par>
                    <p:cTn id="577" fill="hold">
                      <p:stCondLst>
                        <p:cond delay="indefinite"/>
                      </p:stCondLst>
                      <p:childTnLst>
                        <p:par>
                          <p:cTn id="578" fill="hold">
                            <p:stCondLst>
                              <p:cond delay="0"/>
                            </p:stCondLst>
                            <p:childTnLst>
                              <p:par>
                                <p:cTn id="579" nodeType="clickEffect" fill="hold" presetClass="entr" presetID="1">
                                  <p:stCondLst>
                                    <p:cond delay="0"/>
                                  </p:stCondLst>
                                  <p:childTnLst>
                                    <p:set>
                                      <p:cBhvr>
                                        <p:cTn id="580" dur="1" fill="hold">
                                          <p:stCondLst>
                                            <p:cond delay="0"/>
                                          </p:stCondLst>
                                        </p:cTn>
                                        <p:tgtEl>
                                          <p:spTgt spid="854"/>
                                        </p:tgtEl>
                                        <p:attrNameLst>
                                          <p:attrName>style.visibility</p:attrName>
                                        </p:attrNameLst>
                                      </p:cBhvr>
                                      <p:to>
                                        <p:strVal val="visible"/>
                                      </p:to>
                                    </p:set>
                                  </p:childTnLst>
                                </p:cTn>
                              </p:par>
                              <p:par>
                                <p:cTn id="581" nodeType="withEffect" fill="hold" presetClass="entr" presetID="1">
                                  <p:stCondLst>
                                    <p:cond delay="0"/>
                                  </p:stCondLst>
                                  <p:childTnLst>
                                    <p:set>
                                      <p:cBhvr>
                                        <p:cTn id="582" dur="1" fill="hold">
                                          <p:stCondLst>
                                            <p:cond delay="0"/>
                                          </p:stCondLst>
                                        </p:cTn>
                                        <p:tgtEl>
                                          <p:spTgt spid="850"/>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nodeType="clickEffect" fill="hold" presetClass="entr" presetID="1">
                                  <p:stCondLst>
                                    <p:cond delay="0"/>
                                  </p:stCondLst>
                                  <p:childTnLst>
                                    <p:set>
                                      <p:cBhvr>
                                        <p:cTn id="586" dur="1" fill="hold">
                                          <p:stCondLst>
                                            <p:cond delay="0"/>
                                          </p:stCondLst>
                                        </p:cTn>
                                        <p:tgtEl>
                                          <p:spTgt spid="855"/>
                                        </p:tgtEl>
                                        <p:attrNameLst>
                                          <p:attrName>style.visibility</p:attrName>
                                        </p:attrNameLst>
                                      </p:cBhvr>
                                      <p:to>
                                        <p:strVal val="visible"/>
                                      </p:to>
                                    </p:set>
                                  </p:childTnLst>
                                </p:cTn>
                              </p:par>
                            </p:childTnLst>
                          </p:cTn>
                        </p:par>
                      </p:childTnLst>
                    </p:cTn>
                  </p:par>
                  <p:par>
                    <p:cTn id="587" fill="hold">
                      <p:stCondLst>
                        <p:cond delay="indefinite"/>
                      </p:stCondLst>
                      <p:childTnLst>
                        <p:par>
                          <p:cTn id="588" fill="hold">
                            <p:stCondLst>
                              <p:cond delay="0"/>
                            </p:stCondLst>
                            <p:childTnLst>
                              <p:par>
                                <p:cTn id="589" nodeType="clickEffect" fill="hold" presetClass="entr" presetID="1">
                                  <p:stCondLst>
                                    <p:cond delay="0"/>
                                  </p:stCondLst>
                                  <p:childTnLst>
                                    <p:set>
                                      <p:cBhvr>
                                        <p:cTn id="590" dur="1" fill="hold">
                                          <p:stCondLst>
                                            <p:cond delay="0"/>
                                          </p:stCondLst>
                                        </p:cTn>
                                        <p:tgtEl>
                                          <p:spTgt spid="849"/>
                                        </p:tgtEl>
                                        <p:attrNameLst>
                                          <p:attrName>style.visibility</p:attrName>
                                        </p:attrNameLst>
                                      </p:cBhvr>
                                      <p:to>
                                        <p:strVal val="visible"/>
                                      </p:to>
                                    </p:set>
                                  </p:childTnLst>
                                </p:cTn>
                              </p:par>
                              <p:par>
                                <p:cTn id="591" nodeType="withEffect" fill="hold" presetClass="entr" presetID="1">
                                  <p:stCondLst>
                                    <p:cond delay="0"/>
                                  </p:stCondLst>
                                  <p:childTnLst>
                                    <p:set>
                                      <p:cBhvr>
                                        <p:cTn id="592" dur="1" fill="hold">
                                          <p:stCondLst>
                                            <p:cond delay="0"/>
                                          </p:stCondLst>
                                        </p:cTn>
                                        <p:tgtEl>
                                          <p:spTgt spid="848"/>
                                        </p:tgtEl>
                                        <p:attrNameLst>
                                          <p:attrName>style.visibility</p:attrName>
                                        </p:attrNameLst>
                                      </p:cBhvr>
                                      <p:to>
                                        <p:strVal val="visible"/>
                                      </p:to>
                                    </p:set>
                                  </p:childTnLst>
                                </p:cTn>
                              </p:par>
                              <p:par>
                                <p:cTn id="593" nodeType="withEffect" fill="hold" presetClass="exit" presetID="1">
                                  <p:stCondLst>
                                    <p:cond delay="0"/>
                                  </p:stCondLst>
                                  <p:childTnLst>
                                    <p:set>
                                      <p:cBhvr>
                                        <p:cTn id="594" dur="1" fill="hold">
                                          <p:stCondLst>
                                            <p:cond delay="0"/>
                                          </p:stCondLst>
                                        </p:cTn>
                                        <p:tgtEl>
                                          <p:spTgt spid="850"/>
                                        </p:tgtEl>
                                        <p:attrNameLst>
                                          <p:attrName>style.visibility</p:attrName>
                                        </p:attrNameLst>
                                      </p:cBhvr>
                                      <p:to>
                                        <p:strVal val="hidden"/>
                                      </p:to>
                                    </p:set>
                                  </p:childTnLst>
                                </p:cTn>
                              </p:par>
                              <p:par>
                                <p:cTn id="595" nodeType="withEffect" fill="hold" presetClass="exit" presetID="1">
                                  <p:stCondLst>
                                    <p:cond delay="0"/>
                                  </p:stCondLst>
                                  <p:childTnLst>
                                    <p:set>
                                      <p:cBhvr>
                                        <p:cTn id="596" dur="1" fill="hold">
                                          <p:stCondLst>
                                            <p:cond delay="0"/>
                                          </p:stCondLst>
                                        </p:cTn>
                                        <p:tgtEl>
                                          <p:spTgt spid="85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6"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Optimization Strategy</a:t>
            </a:r>
            <a:endParaRPr/>
          </a:p>
        </p:txBody>
      </p:sp>
      <p:sp>
        <p:nvSpPr>
          <p:cNvPr id="857"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lang="en-US" sz="2400" u="sng">
                <a:solidFill>
                  <a:srgbClr val="08519c"/>
                </a:solidFill>
                <a:latin typeface="Calibri"/>
                <a:ea typeface="ＭＳ Ｐゴシック"/>
              </a:rPr>
              <a:t>D</a:t>
            </a:r>
            <a:r>
              <a:rPr lang="en-US" sz="2400">
                <a:solidFill>
                  <a:srgbClr val="08519c"/>
                </a:solidFill>
                <a:latin typeface="Calibri"/>
                <a:ea typeface="ＭＳ Ｐゴシック"/>
              </a:rPr>
              <a:t>esign </a:t>
            </a:r>
            <a:r>
              <a:rPr lang="en-US" sz="2400" u="sng">
                <a:solidFill>
                  <a:srgbClr val="08519c"/>
                </a:solidFill>
                <a:latin typeface="Calibri"/>
                <a:ea typeface="ＭＳ Ｐゴシック"/>
              </a:rPr>
              <a:t>O</a:t>
            </a:r>
            <a:r>
              <a:rPr lang="en-US" sz="2400">
                <a:solidFill>
                  <a:srgbClr val="08519c"/>
                </a:solidFill>
                <a:latin typeface="Calibri"/>
                <a:ea typeface="ＭＳ Ｐゴシック"/>
              </a:rPr>
              <a:t>ptimization of </a:t>
            </a:r>
            <a:r>
              <a:rPr lang="en-US" sz="2400" u="sng">
                <a:solidFill>
                  <a:srgbClr val="08519c"/>
                </a:solidFill>
                <a:latin typeface="Calibri"/>
                <a:ea typeface="ＭＳ Ｐゴシック"/>
              </a:rPr>
              <a:t>TT</a:t>
            </a:r>
            <a:r>
              <a:rPr lang="en-US" sz="2400">
                <a:solidFill>
                  <a:srgbClr val="08519c"/>
                </a:solidFill>
                <a:latin typeface="Calibri"/>
                <a:ea typeface="ＭＳ Ｐゴシック"/>
              </a:rPr>
              <a:t>Ethernet-based </a:t>
            </a:r>
            <a:r>
              <a:rPr lang="en-US" sz="2400" u="sng">
                <a:solidFill>
                  <a:srgbClr val="08519c"/>
                </a:solidFill>
                <a:latin typeface="Calibri"/>
                <a:ea typeface="ＭＳ Ｐゴシック"/>
              </a:rPr>
              <a:t>S</a:t>
            </a:r>
            <a:r>
              <a:rPr lang="en-US" sz="2400">
                <a:solidFill>
                  <a:srgbClr val="08519c"/>
                </a:solidFill>
                <a:latin typeface="Calibri"/>
                <a:ea typeface="ＭＳ Ｐゴシック"/>
              </a:rPr>
              <a:t>ystems (DOTTS) :</a:t>
            </a:r>
            <a:endParaRPr/>
          </a:p>
          <a:p>
            <a:pPr lvl="1">
              <a:lnSpc>
                <a:spcPct val="100000"/>
              </a:lnSpc>
              <a:buFont typeface="Wingdings" charset="2"/>
              <a:buChar char=""/>
            </a:pPr>
            <a:r>
              <a:rPr lang="en-US" sz="2400">
                <a:solidFill>
                  <a:srgbClr val="08519c"/>
                </a:solidFill>
                <a:latin typeface="Calibri"/>
                <a:ea typeface="ＭＳ Ｐゴシック"/>
              </a:rPr>
              <a:t>Tabu Search meta-heuristic</a:t>
            </a:r>
            <a:endParaRPr/>
          </a:p>
          <a:p>
            <a:pPr lvl="2">
              <a:lnSpc>
                <a:spcPct val="100000"/>
              </a:lnSpc>
              <a:buFont typeface="Wingdings" charset="2"/>
              <a:buChar char=""/>
            </a:pPr>
            <a:r>
              <a:rPr lang="en-US" sz="2000">
                <a:solidFill>
                  <a:srgbClr val="08519c"/>
                </a:solidFill>
                <a:latin typeface="Calibri"/>
                <a:ea typeface="ＭＳ Ｐゴシック"/>
              </a:rPr>
              <a:t>The fragmenting of messages and packing in frames</a:t>
            </a:r>
            <a:endParaRPr/>
          </a:p>
          <a:p>
            <a:pPr lvl="2">
              <a:lnSpc>
                <a:spcPct val="100000"/>
              </a:lnSpc>
              <a:buFont typeface="Wingdings" charset="2"/>
              <a:buChar char=""/>
            </a:pPr>
            <a:r>
              <a:rPr lang="en-US" sz="2000">
                <a:solidFill>
                  <a:srgbClr val="08519c"/>
                </a:solidFill>
                <a:latin typeface="Calibri"/>
                <a:ea typeface="ＭＳ Ｐゴシック"/>
              </a:rPr>
              <a:t>The assignment of frames to virtual links</a:t>
            </a:r>
            <a:endParaRPr/>
          </a:p>
          <a:p>
            <a:pPr lvl="2">
              <a:lnSpc>
                <a:spcPct val="100000"/>
              </a:lnSpc>
              <a:buFont typeface="Wingdings" charset="2"/>
              <a:buChar char=""/>
            </a:pPr>
            <a:r>
              <a:rPr lang="en-US" sz="2000">
                <a:solidFill>
                  <a:srgbClr val="08519c"/>
                </a:solidFill>
                <a:latin typeface="Calibri"/>
                <a:ea typeface="ＭＳ Ｐゴシック"/>
              </a:rPr>
              <a:t>The routing of virtual links</a:t>
            </a:r>
            <a:endParaRPr/>
          </a:p>
          <a:p>
            <a:pPr lvl="2">
              <a:lnSpc>
                <a:spcPct val="100000"/>
              </a:lnSpc>
              <a:buFont typeface="Wingdings" charset="2"/>
              <a:buChar char=""/>
            </a:pPr>
            <a:r>
              <a:rPr lang="en-US" sz="2000">
                <a:solidFill>
                  <a:srgbClr val="08519c"/>
                </a:solidFill>
                <a:latin typeface="Calibri"/>
                <a:ea typeface="ＭＳ Ｐゴシック"/>
              </a:rPr>
              <a:t>The bandwidth for each RC virtual link</a:t>
            </a:r>
            <a:endParaRPr/>
          </a:p>
          <a:p>
            <a:r>
              <a:rPr lang="en-US" sz="2400">
                <a:solidFill>
                  <a:srgbClr val="08519c"/>
                </a:solidFill>
                <a:latin typeface="Calibri"/>
                <a:ea typeface="ＭＳ Ｐゴシック"/>
              </a:rPr>
              <a:t>List scheduling</a:t>
            </a:r>
            <a:endParaRPr/>
          </a:p>
          <a:p>
            <a:pPr lvl="2">
              <a:lnSpc>
                <a:spcPct val="100000"/>
              </a:lnSpc>
              <a:buFont typeface="Wingdings" charset="2"/>
              <a:buChar char=""/>
            </a:pPr>
            <a:r>
              <a:rPr lang="en-US" sz="2000">
                <a:solidFill>
                  <a:srgbClr val="08519c"/>
                </a:solidFill>
                <a:latin typeface="Calibri"/>
                <a:ea typeface="ＭＳ Ｐゴシック"/>
              </a:rPr>
              <a:t>The schedules for the TT frames</a:t>
            </a:r>
            <a:endParaRPr/>
          </a:p>
          <a:p>
            <a:endParaRPr/>
          </a:p>
          <a:p>
            <a:pPr>
              <a:lnSpc>
                <a:spcPct val="100000"/>
              </a:lnSpc>
              <a:buFont typeface="Wingdings" charset="2"/>
              <a:buChar char=""/>
            </a:pPr>
            <a:r>
              <a:rPr lang="en-US" sz="2400">
                <a:solidFill>
                  <a:srgbClr val="08519c"/>
                </a:solidFill>
                <a:latin typeface="Calibri"/>
                <a:ea typeface="ＭＳ Ｐゴシック"/>
              </a:rPr>
              <a:t>Tabu Search</a:t>
            </a:r>
            <a:endParaRPr/>
          </a:p>
          <a:p>
            <a:pPr lvl="1">
              <a:lnSpc>
                <a:spcPct val="100000"/>
              </a:lnSpc>
              <a:buFont typeface="Wingdings" charset="2"/>
              <a:buChar char=""/>
            </a:pPr>
            <a:r>
              <a:rPr lang="en-US" sz="2400">
                <a:solidFill>
                  <a:srgbClr val="08519c"/>
                </a:solidFill>
                <a:latin typeface="Calibri"/>
                <a:ea typeface="ＭＳ Ｐゴシック"/>
              </a:rPr>
              <a:t>Explores the solution space using design transformations</a:t>
            </a:r>
            <a:endParaRPr/>
          </a:p>
          <a:p>
            <a:pPr lvl="1">
              <a:lnSpc>
                <a:spcPct val="100000"/>
              </a:lnSpc>
              <a:buFont typeface="Wingdings" charset="2"/>
              <a:buChar char=""/>
            </a:pPr>
            <a:r>
              <a:rPr lang="en-US" sz="2400">
                <a:solidFill>
                  <a:srgbClr val="08519c"/>
                </a:solidFill>
                <a:latin typeface="Calibri"/>
                <a:ea typeface="ＭＳ Ｐゴシック"/>
              </a:rPr>
              <a:t>Minimizes the cost function</a:t>
            </a:r>
            <a:endParaRPr/>
          </a:p>
          <a:p>
            <a:pPr lvl="2">
              <a:lnSpc>
                <a:spcPct val="100000"/>
              </a:lnSpc>
              <a:buFont typeface="Wingdings" charset="2"/>
              <a:buChar char=""/>
            </a:pPr>
            <a:r>
              <a:rPr lang="en-US" sz="2000">
                <a:solidFill>
                  <a:srgbClr val="08519c"/>
                </a:solidFill>
                <a:latin typeface="Calibri"/>
                <a:ea typeface="ＭＳ Ｐゴシック"/>
              </a:rPr>
              <a:t>Degree of schedulability for RC frames</a:t>
            </a:r>
            <a:endParaRPr/>
          </a:p>
          <a:p>
            <a:pPr lvl="2">
              <a:lnSpc>
                <a:spcPct val="100000"/>
              </a:lnSpc>
              <a:buFont typeface="Wingdings" charset="2"/>
              <a:buChar char=""/>
            </a:pPr>
            <a:r>
              <a:rPr lang="en-US" sz="2000">
                <a:solidFill>
                  <a:srgbClr val="08519c"/>
                </a:solidFill>
                <a:latin typeface="Calibri"/>
                <a:ea typeface="ＭＳ Ｐゴシック"/>
              </a:rPr>
              <a:t>Constraint: schedulability for all messages</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 name="CustomShape 1"/>
          <p:cNvSpPr/>
          <p:nvPr/>
        </p:nvSpPr>
        <p:spPr>
          <a:xfrm>
            <a:off x="220320" y="6304680"/>
            <a:ext cx="2657520" cy="364680"/>
          </a:xfrm>
          <a:prstGeom prst="rect">
            <a:avLst/>
          </a:prstGeom>
          <a:solidFill>
            <a:srgbClr val="ffffff"/>
          </a:solidFill>
          <a:ln>
            <a:noFill/>
          </a:ln>
        </p:spPr>
        <p:txBody>
          <a:bodyPr wrap="none" lIns="90000" rIns="90000" tIns="45000" bIns="45000"/>
          <a:p>
            <a:pPr>
              <a:lnSpc>
                <a:spcPct val="100000"/>
              </a:lnSpc>
            </a:pPr>
            <a:r>
              <a:rPr lang="en-US">
                <a:solidFill>
                  <a:srgbClr val="808080"/>
                </a:solidFill>
                <a:latin typeface="Calibri"/>
              </a:rPr>
              <a:t>embedded / </a:t>
            </a:r>
            <a:r>
              <a:rPr lang="en-US">
                <a:solidFill>
                  <a:srgbClr val="000000"/>
                </a:solidFill>
                <a:latin typeface="Calibri"/>
              </a:rPr>
              <a:t>real-time</a:t>
            </a:r>
            <a:endParaRPr/>
          </a:p>
        </p:txBody>
      </p:sp>
      <p:sp>
        <p:nvSpPr>
          <p:cNvPr id="102" name="TextShape 2"/>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Introduction: mixed-criticality systems</a:t>
            </a:r>
            <a:endParaRPr/>
          </a:p>
        </p:txBody>
      </p:sp>
      <p:pic>
        <p:nvPicPr>
          <p:cNvPr id="103" name="Picture 3" descr=""/>
          <p:cNvPicPr/>
          <p:nvPr/>
        </p:nvPicPr>
        <p:blipFill>
          <a:blip r:embed="rId1"/>
          <a:stretch>
            <a:fillRect/>
          </a:stretch>
        </p:blipFill>
        <p:spPr>
          <a:xfrm>
            <a:off x="357120" y="1143000"/>
            <a:ext cx="2330280" cy="1489680"/>
          </a:xfrm>
          <a:prstGeom prst="rect">
            <a:avLst/>
          </a:prstGeom>
          <a:ln>
            <a:noFill/>
          </a:ln>
        </p:spPr>
      </p:pic>
      <p:pic>
        <p:nvPicPr>
          <p:cNvPr id="104" name="Picture 4" descr=""/>
          <p:cNvPicPr/>
          <p:nvPr/>
        </p:nvPicPr>
        <p:blipFill>
          <a:blip r:embed="rId2"/>
          <a:stretch>
            <a:fillRect/>
          </a:stretch>
        </p:blipFill>
        <p:spPr>
          <a:xfrm>
            <a:off x="357120" y="2792160"/>
            <a:ext cx="2347200" cy="1418040"/>
          </a:xfrm>
          <a:prstGeom prst="rect">
            <a:avLst/>
          </a:prstGeom>
          <a:ln>
            <a:noFill/>
          </a:ln>
        </p:spPr>
      </p:pic>
      <p:pic>
        <p:nvPicPr>
          <p:cNvPr id="105" name="Picture 6" descr=""/>
          <p:cNvPicPr/>
          <p:nvPr/>
        </p:nvPicPr>
        <p:blipFill>
          <a:blip r:embed="rId3"/>
          <a:stretch>
            <a:fillRect/>
          </a:stretch>
        </p:blipFill>
        <p:spPr>
          <a:xfrm>
            <a:off x="2743200" y="2903040"/>
            <a:ext cx="2184120" cy="1434240"/>
          </a:xfrm>
          <a:prstGeom prst="rect">
            <a:avLst/>
          </a:prstGeom>
          <a:ln>
            <a:noFill/>
          </a:ln>
        </p:spPr>
      </p:pic>
      <p:pic>
        <p:nvPicPr>
          <p:cNvPr id="106" name="Picture 7" descr=""/>
          <p:cNvPicPr/>
          <p:nvPr/>
        </p:nvPicPr>
        <p:blipFill>
          <a:blip r:embed="rId4"/>
          <a:stretch>
            <a:fillRect/>
          </a:stretch>
        </p:blipFill>
        <p:spPr>
          <a:xfrm>
            <a:off x="4927680" y="1143000"/>
            <a:ext cx="1460160" cy="1477800"/>
          </a:xfrm>
          <a:prstGeom prst="rect">
            <a:avLst/>
          </a:prstGeom>
          <a:ln>
            <a:noFill/>
          </a:ln>
        </p:spPr>
      </p:pic>
      <p:pic>
        <p:nvPicPr>
          <p:cNvPr id="107" name="Picture 8" descr=""/>
          <p:cNvPicPr/>
          <p:nvPr/>
        </p:nvPicPr>
        <p:blipFill>
          <a:blip r:embed="rId5"/>
          <a:stretch>
            <a:fillRect/>
          </a:stretch>
        </p:blipFill>
        <p:spPr>
          <a:xfrm>
            <a:off x="6743520" y="1219320"/>
            <a:ext cx="1738800" cy="1371240"/>
          </a:xfrm>
          <a:prstGeom prst="rect">
            <a:avLst/>
          </a:prstGeom>
          <a:ln>
            <a:noFill/>
          </a:ln>
        </p:spPr>
      </p:pic>
      <p:pic>
        <p:nvPicPr>
          <p:cNvPr id="108" name="Picture 9" descr=""/>
          <p:cNvPicPr/>
          <p:nvPr/>
        </p:nvPicPr>
        <p:blipFill>
          <a:blip r:embed="rId6"/>
          <a:srcRect l="0" t="0" r="293000" b="0"/>
          <a:stretch>
            <a:fillRect/>
          </a:stretch>
        </p:blipFill>
        <p:spPr>
          <a:xfrm>
            <a:off x="1549440" y="4575240"/>
            <a:ext cx="4046760" cy="1729080"/>
          </a:xfrm>
          <a:prstGeom prst="rect">
            <a:avLst/>
          </a:prstGeom>
          <a:ln>
            <a:noFill/>
          </a:ln>
        </p:spPr>
      </p:pic>
      <p:pic>
        <p:nvPicPr>
          <p:cNvPr id="109" name="Picture 10" descr=""/>
          <p:cNvPicPr/>
          <p:nvPr/>
        </p:nvPicPr>
        <p:blipFill>
          <a:blip r:embed="rId7"/>
          <a:stretch>
            <a:fillRect/>
          </a:stretch>
        </p:blipFill>
        <p:spPr>
          <a:xfrm>
            <a:off x="4927680" y="3149640"/>
            <a:ext cx="1460160" cy="995760"/>
          </a:xfrm>
          <a:prstGeom prst="rect">
            <a:avLst/>
          </a:prstGeom>
          <a:ln>
            <a:noFill/>
          </a:ln>
        </p:spPr>
      </p:pic>
      <p:pic>
        <p:nvPicPr>
          <p:cNvPr id="110" name="Picture 11" descr=""/>
          <p:cNvPicPr/>
          <p:nvPr/>
        </p:nvPicPr>
        <p:blipFill>
          <a:blip r:embed="rId8"/>
          <a:srcRect l="0" t="17988" r="0" b="20901"/>
          <a:stretch>
            <a:fillRect/>
          </a:stretch>
        </p:blipFill>
        <p:spPr>
          <a:xfrm>
            <a:off x="6388200" y="2984400"/>
            <a:ext cx="2395080" cy="1463400"/>
          </a:xfrm>
          <a:prstGeom prst="rect">
            <a:avLst/>
          </a:prstGeom>
          <a:ln>
            <a:noFill/>
          </a:ln>
        </p:spPr>
      </p:pic>
      <p:pic>
        <p:nvPicPr>
          <p:cNvPr id="111" name="Picture 12" descr=""/>
          <p:cNvPicPr/>
          <p:nvPr/>
        </p:nvPicPr>
        <p:blipFill>
          <a:blip r:embed="rId9"/>
          <a:stretch>
            <a:fillRect/>
          </a:stretch>
        </p:blipFill>
        <p:spPr>
          <a:xfrm>
            <a:off x="457560" y="4413600"/>
            <a:ext cx="1027800" cy="1890720"/>
          </a:xfrm>
          <a:prstGeom prst="rect">
            <a:avLst/>
          </a:prstGeom>
          <a:ln>
            <a:noFill/>
          </a:ln>
        </p:spPr>
      </p:pic>
      <p:pic>
        <p:nvPicPr>
          <p:cNvPr id="112" name="Picture 13" descr=""/>
          <p:cNvPicPr/>
          <p:nvPr/>
        </p:nvPicPr>
        <p:blipFill>
          <a:blip r:embed="rId10"/>
          <a:stretch>
            <a:fillRect/>
          </a:stretch>
        </p:blipFill>
        <p:spPr>
          <a:xfrm>
            <a:off x="5583240" y="4354560"/>
            <a:ext cx="3200040" cy="2166480"/>
          </a:xfrm>
          <a:prstGeom prst="rect">
            <a:avLst/>
          </a:prstGeom>
          <a:ln>
            <a:noFill/>
          </a:ln>
        </p:spPr>
      </p:pic>
      <p:sp>
        <p:nvSpPr>
          <p:cNvPr id="113" name="CustomShape 3"/>
          <p:cNvSpPr/>
          <p:nvPr/>
        </p:nvSpPr>
        <p:spPr>
          <a:xfrm>
            <a:off x="0" y="863640"/>
            <a:ext cx="2742840" cy="3549600"/>
          </a:xfrm>
          <a:prstGeom prst="rect">
            <a:avLst/>
          </a:prstGeom>
          <a:solidFill>
            <a:srgbClr val="ffffff"/>
          </a:solidFill>
          <a:ln w="9360">
            <a:noFill/>
          </a:ln>
        </p:spPr>
      </p:sp>
      <p:pic>
        <p:nvPicPr>
          <p:cNvPr id="114" name="Picture 22" descr=""/>
          <p:cNvPicPr/>
          <p:nvPr/>
        </p:nvPicPr>
        <p:blipFill>
          <a:blip r:embed="rId11"/>
          <a:srcRect l="0" t="510196" r="0" b="0"/>
          <a:stretch>
            <a:fillRect/>
          </a:stretch>
        </p:blipFill>
        <p:spPr>
          <a:xfrm>
            <a:off x="2687760" y="1219320"/>
            <a:ext cx="2428200" cy="1249200"/>
          </a:xfrm>
          <a:prstGeom prst="rect">
            <a:avLst/>
          </a:prstGeom>
          <a:ln>
            <a:noFill/>
          </a:ln>
        </p:spPr>
      </p:pic>
      <p:sp>
        <p:nvSpPr>
          <p:cNvPr id="115" name="CustomShape 4"/>
          <p:cNvSpPr/>
          <p:nvPr/>
        </p:nvSpPr>
        <p:spPr>
          <a:xfrm>
            <a:off x="59760" y="6304680"/>
            <a:ext cx="4431960" cy="364680"/>
          </a:xfrm>
          <a:prstGeom prst="rect">
            <a:avLst/>
          </a:prstGeom>
          <a:noFill/>
          <a:ln>
            <a:noFill/>
          </a:ln>
        </p:spPr>
        <p:txBody>
          <a:bodyPr wrap="none" lIns="90000" rIns="90000" tIns="45000" bIns="45000"/>
          <a:p>
            <a:pPr>
              <a:lnSpc>
                <a:spcPct val="100000"/>
              </a:lnSpc>
            </a:pPr>
            <a:r>
              <a:rPr lang="en-US">
                <a:solidFill>
                  <a:srgbClr val="7f7f7f"/>
                </a:solidFill>
                <a:latin typeface="Calibri"/>
              </a:rPr>
              <a:t>embedded / real-time /</a:t>
            </a:r>
            <a:r>
              <a:rPr lang="en-US">
                <a:solidFill>
                  <a:srgbClr val="000000"/>
                </a:solidFill>
                <a:latin typeface="Calibri"/>
              </a:rPr>
              <a:t> safety-critical</a:t>
            </a:r>
            <a:endParaRPr/>
          </a:p>
        </p:txBody>
      </p:sp>
      <p:sp>
        <p:nvSpPr>
          <p:cNvPr id="116" name="CustomShape 5"/>
          <p:cNvSpPr/>
          <p:nvPr/>
        </p:nvSpPr>
        <p:spPr>
          <a:xfrm>
            <a:off x="-96480" y="6300000"/>
            <a:ext cx="6203880" cy="364680"/>
          </a:xfrm>
          <a:prstGeom prst="rect">
            <a:avLst/>
          </a:prstGeom>
          <a:solidFill>
            <a:srgbClr val="ffffff"/>
          </a:solidFill>
          <a:ln>
            <a:noFill/>
          </a:ln>
        </p:spPr>
        <p:txBody>
          <a:bodyPr wrap="none" lIns="90000" rIns="90000" tIns="45000" bIns="45000"/>
          <a:p>
            <a:pPr>
              <a:lnSpc>
                <a:spcPct val="100000"/>
              </a:lnSpc>
            </a:pPr>
            <a:r>
              <a:rPr lang="en-US">
                <a:solidFill>
                  <a:srgbClr val="808080"/>
                </a:solidFill>
                <a:latin typeface="Calibri"/>
              </a:rPr>
              <a:t>embedded / real-time / safety-critical /</a:t>
            </a:r>
            <a:r>
              <a:rPr lang="en-US">
                <a:solidFill>
                  <a:srgbClr val="000000"/>
                </a:solidFill>
                <a:latin typeface="Calibri"/>
              </a:rPr>
              <a:t> mixed-critical</a:t>
            </a:r>
            <a:endParaRPr/>
          </a:p>
        </p:txBody>
      </p:sp>
      <p:sp>
        <p:nvSpPr>
          <p:cNvPr id="117" name="CustomShape 6"/>
          <p:cNvSpPr/>
          <p:nvPr/>
        </p:nvSpPr>
        <p:spPr>
          <a:xfrm>
            <a:off x="2824560" y="2792160"/>
            <a:ext cx="5958720" cy="1655640"/>
          </a:xfrm>
          <a:prstGeom prst="rect">
            <a:avLst/>
          </a:prstGeom>
          <a:solidFill>
            <a:srgbClr val="ffffff"/>
          </a:solidFill>
          <a:ln w="9360">
            <a:noFill/>
          </a:ln>
        </p:spPr>
      </p:sp>
      <p:sp>
        <p:nvSpPr>
          <p:cNvPr id="118" name="CustomShape 7"/>
          <p:cNvSpPr/>
          <p:nvPr/>
        </p:nvSpPr>
        <p:spPr>
          <a:xfrm>
            <a:off x="2743200" y="1136160"/>
            <a:ext cx="2184120" cy="1655640"/>
          </a:xfrm>
          <a:prstGeom prst="rect">
            <a:avLst/>
          </a:prstGeom>
          <a:solidFill>
            <a:srgbClr val="ffffff"/>
          </a:solidFill>
          <a:ln w="9360">
            <a:noFill/>
          </a:ln>
        </p:spPr>
      </p:sp>
      <p:sp>
        <p:nvSpPr>
          <p:cNvPr id="119" name="CustomShape 8"/>
          <p:cNvSpPr/>
          <p:nvPr/>
        </p:nvSpPr>
        <p:spPr>
          <a:xfrm>
            <a:off x="425160" y="4448160"/>
            <a:ext cx="1060200" cy="1782720"/>
          </a:xfrm>
          <a:prstGeom prst="rect">
            <a:avLst/>
          </a:prstGeom>
          <a:solidFill>
            <a:srgbClr val="ffffff"/>
          </a:solidFill>
          <a:ln w="9360">
            <a:noFill/>
          </a:ln>
        </p:spPr>
      </p:sp>
      <p:sp>
        <p:nvSpPr>
          <p:cNvPr id="120" name="CustomShape 9"/>
          <p:cNvSpPr/>
          <p:nvPr/>
        </p:nvSpPr>
        <p:spPr>
          <a:xfrm>
            <a:off x="1638360" y="4448160"/>
            <a:ext cx="7144920" cy="1782720"/>
          </a:xfrm>
          <a:prstGeom prst="rect">
            <a:avLst/>
          </a:prstGeom>
          <a:solidFill>
            <a:srgbClr val="ffffff"/>
          </a:solidFill>
          <a:ln w="9360">
            <a:noFill/>
          </a:ln>
        </p:spPr>
      </p:sp>
      <p:sp>
        <p:nvSpPr>
          <p:cNvPr id="121" name="CustomShape 10"/>
          <p:cNvSpPr/>
          <p:nvPr/>
        </p:nvSpPr>
        <p:spPr>
          <a:xfrm>
            <a:off x="4927680" y="1136160"/>
            <a:ext cx="1635480" cy="1655640"/>
          </a:xfrm>
          <a:prstGeom prst="rect">
            <a:avLst/>
          </a:prstGeom>
          <a:solidFill>
            <a:srgbClr val="ffffff"/>
          </a:solidFill>
          <a:ln w="9360">
            <a:noFill/>
          </a:ln>
        </p:spPr>
      </p:sp>
    </p:spTree>
  </p:cSld>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15"/>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118"/>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121"/>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1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116"/>
                                        </p:tgtEl>
                                        <p:attrNameLst>
                                          <p:attrName>style.visibility</p:attrName>
                                        </p:attrNameLst>
                                      </p:cBhvr>
                                      <p:to>
                                        <p:strVal val="visible"/>
                                      </p:to>
                                    </p:set>
                                  </p:childTnLst>
                                </p:cTn>
                              </p:par>
                              <p:par>
                                <p:cTn id="57" nodeType="withEffect" fill="hold" presetClass="exit" presetID="1">
                                  <p:stCondLst>
                                    <p:cond delay="0"/>
                                  </p:stCondLst>
                                  <p:childTnLst>
                                    <p:set>
                                      <p:cBhvr>
                                        <p:cTn id="58" dur="1" fill="hold">
                                          <p:stCondLst>
                                            <p:cond delay="0"/>
                                          </p:stCondLst>
                                        </p:cTn>
                                        <p:tgtEl>
                                          <p:spTgt spid="118"/>
                                        </p:tgtEl>
                                        <p:attrNameLst>
                                          <p:attrName>style.visibility</p:attrName>
                                        </p:attrNameLst>
                                      </p:cBhvr>
                                      <p:to>
                                        <p:strVal val="hidden"/>
                                      </p:to>
                                    </p:set>
                                  </p:childTnLst>
                                </p:cTn>
                              </p:par>
                              <p:par>
                                <p:cTn id="59" nodeType="withEffect" fill="hold" presetClass="exit" presetID="1">
                                  <p:stCondLst>
                                    <p:cond delay="0"/>
                                  </p:stCondLst>
                                  <p:childTnLst>
                                    <p:set>
                                      <p:cBhvr>
                                        <p:cTn id="60" dur="1" fill="hold">
                                          <p:stCondLst>
                                            <p:cond delay="0"/>
                                          </p:stCondLst>
                                        </p:cTn>
                                        <p:tgtEl>
                                          <p:spTgt spid="12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8"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Experimental Results</a:t>
            </a:r>
            <a:endParaRPr/>
          </a:p>
        </p:txBody>
      </p:sp>
      <p:sp>
        <p:nvSpPr>
          <p:cNvPr id="859"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Benchmarks</a:t>
            </a:r>
            <a:endParaRPr/>
          </a:p>
          <a:p>
            <a:pPr lvl="1">
              <a:lnSpc>
                <a:spcPct val="100000"/>
              </a:lnSpc>
              <a:buFont typeface="Wingdings" charset="2"/>
              <a:buChar char=""/>
            </a:pPr>
            <a:r>
              <a:rPr lang="en-US" sz="2400">
                <a:solidFill>
                  <a:srgbClr val="08519c"/>
                </a:solidFill>
                <a:latin typeface="Calibri"/>
                <a:ea typeface="ＭＳ Ｐゴシック"/>
              </a:rPr>
              <a:t>8 synthetic </a:t>
            </a:r>
            <a:endParaRPr/>
          </a:p>
          <a:p>
            <a:pPr lvl="1">
              <a:lnSpc>
                <a:spcPct val="100000"/>
              </a:lnSpc>
              <a:buFont typeface="Wingdings" charset="2"/>
              <a:buChar char=""/>
            </a:pPr>
            <a:r>
              <a:rPr lang="en-US" sz="2400">
                <a:solidFill>
                  <a:srgbClr val="08519c"/>
                </a:solidFill>
                <a:latin typeface="Calibri"/>
                <a:ea typeface="ＭＳ Ｐゴシック"/>
              </a:rPr>
              <a:t>2 real life test cases</a:t>
            </a:r>
            <a:endParaRPr/>
          </a:p>
          <a:p>
            <a:endParaRPr/>
          </a:p>
          <a:p>
            <a:pPr>
              <a:lnSpc>
                <a:spcPct val="100000"/>
              </a:lnSpc>
              <a:buFont typeface="Wingdings" charset="2"/>
              <a:buChar char=""/>
            </a:pPr>
            <a:r>
              <a:rPr lang="en-US" sz="2400">
                <a:solidFill>
                  <a:srgbClr val="08519c"/>
                </a:solidFill>
                <a:latin typeface="Calibri"/>
                <a:ea typeface="ＭＳ Ｐゴシック"/>
              </a:rPr>
              <a:t>DOTTS compared to:</a:t>
            </a:r>
            <a:endParaRPr/>
          </a:p>
          <a:p>
            <a:pPr lvl="1">
              <a:lnSpc>
                <a:spcPct val="100000"/>
              </a:lnSpc>
              <a:buFont typeface="Wingdings" charset="2"/>
              <a:buChar char=""/>
            </a:pPr>
            <a:r>
              <a:rPr lang="en-US" sz="2400">
                <a:solidFill>
                  <a:srgbClr val="08519c"/>
                </a:solidFill>
                <a:latin typeface="Calibri"/>
                <a:ea typeface="ＭＳ Ｐゴシック"/>
              </a:rPr>
              <a:t>Routing Optimization (RO)</a:t>
            </a:r>
            <a:endParaRPr/>
          </a:p>
          <a:p>
            <a:pPr lvl="2">
              <a:lnSpc>
                <a:spcPct val="100000"/>
              </a:lnSpc>
              <a:buFont typeface="Wingdings" charset="2"/>
              <a:buChar char=""/>
            </a:pPr>
            <a:r>
              <a:rPr lang="en-US" sz="2000">
                <a:solidFill>
                  <a:srgbClr val="08519c"/>
                </a:solidFill>
                <a:latin typeface="Calibri"/>
                <a:ea typeface="ＭＳ Ｐゴシック"/>
              </a:rPr>
              <a:t>Optimizes the routing only.</a:t>
            </a:r>
            <a:endParaRPr/>
          </a:p>
          <a:p>
            <a:pPr lvl="1">
              <a:lnSpc>
                <a:spcPct val="100000"/>
              </a:lnSpc>
              <a:buFont typeface="Wingdings" charset="2"/>
              <a:buChar char=""/>
            </a:pPr>
            <a:r>
              <a:rPr lang="en-US" sz="2400">
                <a:solidFill>
                  <a:srgbClr val="08519c"/>
                </a:solidFill>
                <a:latin typeface="Calibri"/>
                <a:ea typeface="ＭＳ Ｐゴシック"/>
              </a:rPr>
              <a:t>Packing and Fragmenting Optimization (PFO)</a:t>
            </a:r>
            <a:endParaRPr/>
          </a:p>
          <a:p>
            <a:pPr lvl="2">
              <a:lnSpc>
                <a:spcPct val="100000"/>
              </a:lnSpc>
              <a:buFont typeface="Wingdings" charset="2"/>
              <a:buChar char=""/>
            </a:pPr>
            <a:r>
              <a:rPr lang="en-US" sz="2000">
                <a:solidFill>
                  <a:srgbClr val="08519c"/>
                </a:solidFill>
                <a:latin typeface="Calibri"/>
                <a:ea typeface="ＭＳ Ｐゴシック"/>
              </a:rPr>
              <a:t>Optimizes the fragmenting and packing.</a:t>
            </a:r>
            <a:endParaRPr/>
          </a:p>
          <a:p>
            <a:pPr lvl="1">
              <a:lnSpc>
                <a:spcPct val="100000"/>
              </a:lnSpc>
              <a:buFont typeface="Wingdings" charset="2"/>
              <a:buChar char=""/>
            </a:pPr>
            <a:r>
              <a:rPr lang="en-US" sz="2400">
                <a:solidFill>
                  <a:srgbClr val="08519c"/>
                </a:solidFill>
                <a:latin typeface="Calibri"/>
                <a:ea typeface="ＭＳ Ｐゴシック"/>
              </a:rPr>
              <a:t>Scheduling Optimization (SO)</a:t>
            </a:r>
            <a:endParaRPr/>
          </a:p>
          <a:p>
            <a:pPr lvl="2">
              <a:lnSpc>
                <a:spcPct val="100000"/>
              </a:lnSpc>
              <a:buFont typeface="Wingdings" charset="2"/>
              <a:buChar char=""/>
            </a:pPr>
            <a:r>
              <a:rPr lang="en-US" sz="2000">
                <a:solidFill>
                  <a:srgbClr val="08519c"/>
                </a:solidFill>
                <a:latin typeface="Calibri"/>
                <a:ea typeface="ＭＳ Ｐゴシック"/>
              </a:rPr>
              <a:t>Optimizes the scheduling of TT frames.</a:t>
            </a:r>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60" name="Picture 2" descr=""/>
          <p:cNvPicPr/>
          <p:nvPr/>
        </p:nvPicPr>
        <p:blipFill>
          <a:blip r:embed="rId1"/>
          <a:srcRect l="0" t="0" r="0" b="64473"/>
          <a:stretch>
            <a:fillRect/>
          </a:stretch>
        </p:blipFill>
        <p:spPr>
          <a:xfrm>
            <a:off x="64800" y="1748880"/>
            <a:ext cx="5268600" cy="3046320"/>
          </a:xfrm>
          <a:prstGeom prst="rect">
            <a:avLst/>
          </a:prstGeom>
          <a:ln>
            <a:noFill/>
          </a:ln>
        </p:spPr>
      </p:pic>
      <p:pic>
        <p:nvPicPr>
          <p:cNvPr id="861" name="Picture 4" descr=""/>
          <p:cNvPicPr/>
          <p:nvPr/>
        </p:nvPicPr>
        <p:blipFill>
          <a:blip r:embed="rId2"/>
          <a:srcRect l="0" t="0" r="0" b="32990"/>
          <a:stretch>
            <a:fillRect/>
          </a:stretch>
        </p:blipFill>
        <p:spPr>
          <a:xfrm>
            <a:off x="5333760" y="1753560"/>
            <a:ext cx="3764520" cy="3034440"/>
          </a:xfrm>
          <a:prstGeom prst="rect">
            <a:avLst/>
          </a:prstGeom>
          <a:ln>
            <a:noFill/>
          </a:ln>
        </p:spPr>
      </p:pic>
      <p:sp>
        <p:nvSpPr>
          <p:cNvPr id="862" name="CustomShape 1"/>
          <p:cNvSpPr/>
          <p:nvPr/>
        </p:nvSpPr>
        <p:spPr>
          <a:xfrm>
            <a:off x="497880" y="5290920"/>
            <a:ext cx="8188560" cy="364680"/>
          </a:xfrm>
          <a:prstGeom prst="rect">
            <a:avLst/>
          </a:prstGeom>
          <a:noFill/>
          <a:ln>
            <a:noFill/>
          </a:ln>
        </p:spPr>
        <p:txBody>
          <a:bodyPr lIns="90000" rIns="90000" tIns="45000" bIns="45000"/>
          <a:p>
            <a:pPr>
              <a:lnSpc>
                <a:spcPct val="100000"/>
              </a:lnSpc>
              <a:buFont typeface="Arial"/>
              <a:buChar char="•"/>
            </a:pPr>
            <a:r>
              <a:rPr lang="en-US">
                <a:solidFill>
                  <a:srgbClr val="08519c"/>
                </a:solidFill>
                <a:latin typeface="Calibri"/>
              </a:rPr>
              <a:t>SO yields the biggest improvement among RO, PFO and SO</a:t>
            </a:r>
            <a:endParaRPr/>
          </a:p>
        </p:txBody>
      </p:sp>
      <p:sp>
        <p:nvSpPr>
          <p:cNvPr id="863" name="TextShape 2"/>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Experimental Results</a:t>
            </a:r>
            <a:endParaRPr/>
          </a:p>
        </p:txBody>
      </p:sp>
      <p:sp>
        <p:nvSpPr>
          <p:cNvPr id="864" name="CustomShape 3"/>
          <p:cNvSpPr/>
          <p:nvPr/>
        </p:nvSpPr>
        <p:spPr>
          <a:xfrm>
            <a:off x="0" y="3506400"/>
            <a:ext cx="9102960" cy="748440"/>
          </a:xfrm>
          <a:prstGeom prst="rect">
            <a:avLst/>
          </a:prstGeom>
          <a:solidFill>
            <a:srgbClr val="ffffff"/>
          </a:solidFill>
          <a:ln w="9360">
            <a:noFill/>
          </a:ln>
        </p:spPr>
      </p:sp>
      <p:sp>
        <p:nvSpPr>
          <p:cNvPr id="865" name="CustomShape 4"/>
          <p:cNvSpPr/>
          <p:nvPr/>
        </p:nvSpPr>
        <p:spPr>
          <a:xfrm>
            <a:off x="40680" y="4255200"/>
            <a:ext cx="9102960" cy="650160"/>
          </a:xfrm>
          <a:prstGeom prst="rect">
            <a:avLst/>
          </a:prstGeom>
          <a:solidFill>
            <a:srgbClr val="ffffff"/>
          </a:solidFill>
          <a:ln w="9360">
            <a:noFill/>
          </a:ln>
        </p:spPr>
      </p:sp>
      <p:sp>
        <p:nvSpPr>
          <p:cNvPr id="866" name="CustomShape 5"/>
          <p:cNvSpPr/>
          <p:nvPr/>
        </p:nvSpPr>
        <p:spPr>
          <a:xfrm>
            <a:off x="497880" y="5726520"/>
            <a:ext cx="8188560" cy="639000"/>
          </a:xfrm>
          <a:prstGeom prst="rect">
            <a:avLst/>
          </a:prstGeom>
          <a:noFill/>
          <a:ln>
            <a:noFill/>
          </a:ln>
        </p:spPr>
        <p:txBody>
          <a:bodyPr lIns="90000" rIns="90000" tIns="45000" bIns="45000"/>
          <a:p>
            <a:pPr>
              <a:lnSpc>
                <a:spcPct val="100000"/>
              </a:lnSpc>
              <a:buFont typeface="Arial"/>
              <a:buChar char="•"/>
            </a:pPr>
            <a:r>
              <a:rPr lang="en-US">
                <a:solidFill>
                  <a:srgbClr val="08519c"/>
                </a:solidFill>
                <a:latin typeface="Calibri"/>
              </a:rPr>
              <a:t>It is necessary to simultaneously optimize the routing, packing and fragmenting, and scheduling, to obtain schedulable solutions. </a:t>
            </a:r>
            <a:endParaRPr/>
          </a:p>
        </p:txBody>
      </p:sp>
    </p:spTree>
  </p:cSld>
  <p:timing>
    <p:tnLst>
      <p:par>
        <p:cTn id="597" dur="indefinite" restart="never" nodeType="tmRoot">
          <p:childTnLst>
            <p:seq>
              <p:cTn id="598" dur="indefinite" nodeType="mainSeq">
                <p:childTnLst>
                  <p:par>
                    <p:cTn id="599" fill="hold">
                      <p:stCondLst>
                        <p:cond delay="indefinite"/>
                      </p:stCondLst>
                      <p:childTnLst>
                        <p:par>
                          <p:cTn id="600" fill="hold">
                            <p:stCondLst>
                              <p:cond delay="0"/>
                            </p:stCondLst>
                            <p:childTnLst>
                              <p:par>
                                <p:cTn id="601" nodeType="clickEffect" fill="hold" presetClass="exit" presetID="1">
                                  <p:stCondLst>
                                    <p:cond delay="0"/>
                                  </p:stCondLst>
                                  <p:childTnLst>
                                    <p:set>
                                      <p:cBhvr>
                                        <p:cTn id="602" dur="1" fill="hold">
                                          <p:stCondLst>
                                            <p:cond delay="0"/>
                                          </p:stCondLst>
                                        </p:cTn>
                                        <p:tgtEl>
                                          <p:spTgt spid="864"/>
                                        </p:tgtEl>
                                        <p:attrNameLst>
                                          <p:attrName>style.visibility</p:attrName>
                                        </p:attrNameLst>
                                      </p:cBhvr>
                                      <p:to>
                                        <p:strVal val="hidden"/>
                                      </p:to>
                                    </p:set>
                                  </p:childTnLst>
                                </p:cTn>
                              </p:par>
                            </p:childTnLst>
                          </p:cTn>
                        </p:par>
                      </p:childTnLst>
                    </p:cTn>
                  </p:par>
                  <p:par>
                    <p:cTn id="603" fill="hold">
                      <p:stCondLst>
                        <p:cond delay="indefinite"/>
                      </p:stCondLst>
                      <p:childTnLst>
                        <p:par>
                          <p:cTn id="604" fill="hold">
                            <p:stCondLst>
                              <p:cond delay="0"/>
                            </p:stCondLst>
                            <p:childTnLst>
                              <p:par>
                                <p:cTn id="605" nodeType="clickEffect" fill="hold" presetClass="entr" presetID="1">
                                  <p:stCondLst>
                                    <p:cond delay="0"/>
                                  </p:stCondLst>
                                  <p:childTnLst>
                                    <p:set>
                                      <p:cBhvr>
                                        <p:cTn id="606" dur="1" fill="hold">
                                          <p:stCondLst>
                                            <p:cond delay="0"/>
                                          </p:stCondLst>
                                        </p:cTn>
                                        <p:tgtEl>
                                          <p:spTgt spid="862"/>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nodeType="clickEffect" fill="hold" presetClass="entr" presetID="1">
                                  <p:stCondLst>
                                    <p:cond delay="0"/>
                                  </p:stCondLst>
                                  <p:childTnLst>
                                    <p:set>
                                      <p:cBhvr>
                                        <p:cTn id="610" dur="1" fill="hold">
                                          <p:stCondLst>
                                            <p:cond delay="0"/>
                                          </p:stCondLst>
                                        </p:cTn>
                                        <p:tgtEl>
                                          <p:spTgt spid="866"/>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xit" presetID="1">
                                  <p:stCondLst>
                                    <p:cond delay="0"/>
                                  </p:stCondLst>
                                  <p:childTnLst>
                                    <p:set>
                                      <p:cBhvr>
                                        <p:cTn id="614" dur="1" fill="hold">
                                          <p:stCondLst>
                                            <p:cond delay="0"/>
                                          </p:stCondLst>
                                        </p:cTn>
                                        <p:tgtEl>
                                          <p:spTgt spid="86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7"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Realistic Case Study</a:t>
            </a:r>
            <a:endParaRPr/>
          </a:p>
        </p:txBody>
      </p:sp>
      <p:pic>
        <p:nvPicPr>
          <p:cNvPr id="868" name="Picture 3" descr=""/>
          <p:cNvPicPr/>
          <p:nvPr/>
        </p:nvPicPr>
        <p:blipFill>
          <a:blip r:embed="rId1"/>
          <a:stretch>
            <a:fillRect/>
          </a:stretch>
        </p:blipFill>
        <p:spPr>
          <a:xfrm>
            <a:off x="497880" y="1181160"/>
            <a:ext cx="3911400" cy="2514240"/>
          </a:xfrm>
          <a:prstGeom prst="rect">
            <a:avLst/>
          </a:prstGeom>
          <a:ln>
            <a:noFill/>
          </a:ln>
        </p:spPr>
      </p:pic>
      <p:pic>
        <p:nvPicPr>
          <p:cNvPr id="869" name="Picture 4" descr=""/>
          <p:cNvPicPr/>
          <p:nvPr/>
        </p:nvPicPr>
        <p:blipFill>
          <a:blip r:embed="rId2"/>
          <a:stretch>
            <a:fillRect/>
          </a:stretch>
        </p:blipFill>
        <p:spPr>
          <a:xfrm>
            <a:off x="4280040" y="3779640"/>
            <a:ext cx="4503240" cy="2620800"/>
          </a:xfrm>
          <a:prstGeom prst="rect">
            <a:avLst/>
          </a:prstGeom>
          <a:ln>
            <a:noFill/>
          </a:ln>
        </p:spPr>
      </p:pic>
      <p:sp>
        <p:nvSpPr>
          <p:cNvPr id="870" name="TextShape 2"/>
          <p:cNvSpPr txBox="1"/>
          <p:nvPr/>
        </p:nvSpPr>
        <p:spPr>
          <a:xfrm>
            <a:off x="4579920" y="1181160"/>
            <a:ext cx="4383000" cy="2514240"/>
          </a:xfrm>
          <a:prstGeom prst="rect">
            <a:avLst/>
          </a:prstGeom>
        </p:spPr>
        <p:txBody>
          <a:bodyPr lIns="0" rIns="0" tIns="0" bIns="0" anchor="ctr"/>
          <a:p>
            <a:pPr>
              <a:lnSpc>
                <a:spcPct val="100000"/>
              </a:lnSpc>
              <a:buFont typeface="Wingdings" charset="2"/>
              <a:buChar char=""/>
            </a:pPr>
            <a:r>
              <a:rPr lang="en-US" sz="2000">
                <a:solidFill>
                  <a:srgbClr val="08519c"/>
                </a:solidFill>
                <a:latin typeface="Calibri"/>
                <a:ea typeface="ＭＳ Ｐゴシック"/>
              </a:rPr>
              <a:t>Next generation space vehicle</a:t>
            </a:r>
            <a:endParaRPr/>
          </a:p>
          <a:p>
            <a:pPr>
              <a:lnSpc>
                <a:spcPct val="100000"/>
              </a:lnSpc>
              <a:buFont typeface="Wingdings" charset="2"/>
              <a:buChar char=""/>
            </a:pPr>
            <a:r>
              <a:rPr lang="en-US" sz="2000">
                <a:solidFill>
                  <a:srgbClr val="08519c"/>
                </a:solidFill>
                <a:latin typeface="Calibri"/>
                <a:ea typeface="ＭＳ Ｐゴシック"/>
              </a:rPr>
              <a:t>Implements TTEthernet</a:t>
            </a:r>
            <a:endParaRPr/>
          </a:p>
          <a:p>
            <a:pPr>
              <a:lnSpc>
                <a:spcPct val="100000"/>
              </a:lnSpc>
              <a:buFont typeface="Wingdings" charset="2"/>
              <a:buChar char=""/>
            </a:pPr>
            <a:r>
              <a:rPr lang="en-US" sz="2000">
                <a:solidFill>
                  <a:srgbClr val="08519c"/>
                </a:solidFill>
                <a:latin typeface="Calibri"/>
                <a:ea typeface="ＭＳ Ｐゴシック"/>
              </a:rPr>
              <a:t>The case study: network for CM and SM</a:t>
            </a:r>
            <a:endParaRPr/>
          </a:p>
        </p:txBody>
      </p:sp>
      <p:sp>
        <p:nvSpPr>
          <p:cNvPr id="871" name="CustomShape 3"/>
          <p:cNvSpPr/>
          <p:nvPr/>
        </p:nvSpPr>
        <p:spPr>
          <a:xfrm>
            <a:off x="497880" y="3886200"/>
            <a:ext cx="3594240" cy="2514240"/>
          </a:xfrm>
          <a:prstGeom prst="rect">
            <a:avLst/>
          </a:prstGeom>
          <a:noFill/>
          <a:ln w="9360">
            <a:noFill/>
          </a:ln>
        </p:spPr>
        <p:txBody>
          <a:bodyPr lIns="0" rIns="0" tIns="0" bIns="0" anchor="ctr"/>
          <a:p>
            <a:pPr>
              <a:lnSpc>
                <a:spcPct val="100000"/>
              </a:lnSpc>
              <a:buFont typeface="Wingdings" charset="2"/>
              <a:buChar char=""/>
            </a:pPr>
            <a:r>
              <a:rPr lang="en-US" sz="2000">
                <a:solidFill>
                  <a:srgbClr val="08519c"/>
                </a:solidFill>
                <a:latin typeface="Calibri"/>
                <a:ea typeface="ＭＳ Ｐゴシック"/>
              </a:rPr>
              <a:t>Extended DOTTS to:</a:t>
            </a:r>
            <a:endParaRPr/>
          </a:p>
          <a:p>
            <a:pPr lvl="1">
              <a:lnSpc>
                <a:spcPct val="100000"/>
              </a:lnSpc>
              <a:buFont typeface="Wingdings" charset="2"/>
              <a:buChar char=""/>
            </a:pPr>
            <a:r>
              <a:rPr lang="en-US">
                <a:solidFill>
                  <a:srgbClr val="08519c"/>
                </a:solidFill>
                <a:latin typeface="Calibri"/>
                <a:ea typeface="ＭＳ Ｐゴシック"/>
              </a:rPr>
              <a:t>perform architecture selection </a:t>
            </a:r>
            <a:endParaRPr/>
          </a:p>
          <a:p>
            <a:pPr lvl="1">
              <a:lnSpc>
                <a:spcPct val="100000"/>
              </a:lnSpc>
              <a:buFont typeface="Wingdings" charset="2"/>
              <a:buChar char=""/>
            </a:pPr>
            <a:r>
              <a:rPr lang="en-US">
                <a:solidFill>
                  <a:srgbClr val="08519c"/>
                </a:solidFill>
                <a:latin typeface="Calibri"/>
                <a:ea typeface="ＭＳ Ｐゴシック"/>
              </a:rPr>
              <a:t>capture QoS for BE traffic</a:t>
            </a:r>
            <a:endParaRPr/>
          </a:p>
        </p:txBody>
      </p:sp>
      <p:sp>
        <p:nvSpPr>
          <p:cNvPr id="872" name="CustomShape 4"/>
          <p:cNvSpPr/>
          <p:nvPr/>
        </p:nvSpPr>
        <p:spPr>
          <a:xfrm rot="20139600">
            <a:off x="2706840" y="3644640"/>
            <a:ext cx="3592080" cy="639000"/>
          </a:xfrm>
          <a:prstGeom prst="rect">
            <a:avLst/>
          </a:prstGeom>
          <a:solidFill>
            <a:srgbClr val="e75c00"/>
          </a:solidFill>
          <a:ln w="25560">
            <a:solidFill>
              <a:srgbClr val="aa4400"/>
            </a:solidFill>
            <a:round/>
          </a:ln>
        </p:spPr>
        <p:txBody>
          <a:bodyPr lIns="90000" rIns="90000" tIns="45000" bIns="45000"/>
          <a:p>
            <a:pPr algn="ctr">
              <a:lnSpc>
                <a:spcPct val="100000"/>
              </a:lnSpc>
            </a:pPr>
            <a:r>
              <a:rPr lang="en-US">
                <a:solidFill>
                  <a:srgbClr val="ffffff"/>
                </a:solidFill>
                <a:latin typeface="Calibri"/>
              </a:rPr>
              <a:t>Easily extendable framework, to different design problems</a:t>
            </a:r>
            <a:endParaRPr/>
          </a:p>
        </p:txBody>
      </p:sp>
    </p:spTree>
  </p:cSld>
  <p:timing>
    <p:tnLst>
      <p:par>
        <p:cTn id="615" dur="indefinite" restart="never" nodeType="tmRoot">
          <p:childTnLst>
            <p:seq>
              <p:cTn id="616" dur="indefinite" nodeType="mainSeq">
                <p:childTnLst>
                  <p:par>
                    <p:cTn id="617" fill="hold">
                      <p:stCondLst>
                        <p:cond delay="indefinite"/>
                      </p:stCondLst>
                      <p:childTnLst>
                        <p:par>
                          <p:cTn id="618" fill="hold">
                            <p:stCondLst>
                              <p:cond delay="0"/>
                            </p:stCondLst>
                            <p:childTnLst>
                              <p:par>
                                <p:cTn id="619" nodeType="clickEffect" fill="hold" presetClass="entr" presetID="1">
                                  <p:stCondLst>
                                    <p:cond delay="0"/>
                                  </p:stCondLst>
                                  <p:childTnLst>
                                    <p:set>
                                      <p:cBhvr>
                                        <p:cTn id="620" dur="1" fill="hold">
                                          <p:stCondLst>
                                            <p:cond delay="0"/>
                                          </p:stCondLst>
                                        </p:cTn>
                                        <p:tgtEl>
                                          <p:spTgt spid="870">
                                            <p:txEl>
                                              <p:pRg st="0" end="30"/>
                                            </p:txEl>
                                          </p:spTgt>
                                        </p:tgtEl>
                                        <p:attrNameLst>
                                          <p:attrName>style.visibility</p:attrName>
                                        </p:attrNameLst>
                                      </p:cBhvr>
                                      <p:to>
                                        <p:strVal val="visible"/>
                                      </p:to>
                                    </p:set>
                                  </p:childTnLst>
                                </p:cTn>
                              </p:par>
                              <p:par>
                                <p:cTn id="621" nodeType="withEffect" fill="hold" presetClass="entr" presetID="1">
                                  <p:stCondLst>
                                    <p:cond delay="0"/>
                                  </p:stCondLst>
                                  <p:childTnLst>
                                    <p:set>
                                      <p:cBhvr>
                                        <p:cTn id="622" dur="1" fill="hold">
                                          <p:stCondLst>
                                            <p:cond delay="0"/>
                                          </p:stCondLst>
                                        </p:cTn>
                                        <p:tgtEl>
                                          <p:spTgt spid="870">
                                            <p:txEl>
                                              <p:pRg st="30" end="52"/>
                                            </p:txEl>
                                          </p:spTgt>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870">
                                            <p:txEl>
                                              <p:pRg st="52" end="90"/>
                                            </p:txEl>
                                          </p:spTgt>
                                        </p:tgtEl>
                                        <p:attrNameLst>
                                          <p:attrName>style.visibility</p:attrName>
                                        </p:attrNameLst>
                                      </p:cBhvr>
                                      <p:to>
                                        <p:strVal val="visible"/>
                                      </p:to>
                                    </p:set>
                                  </p:childTnLst>
                                </p:cTn>
                              </p:par>
                              <p:par>
                                <p:cTn id="627" nodeType="withEffect" fill="hold" presetClass="entr" presetID="1">
                                  <p:stCondLst>
                                    <p:cond delay="0"/>
                                  </p:stCondLst>
                                  <p:childTnLst>
                                    <p:set>
                                      <p:cBhvr>
                                        <p:cTn id="628" dur="1" fill="hold">
                                          <p:stCondLst>
                                            <p:cond delay="0"/>
                                          </p:stCondLst>
                                        </p:cTn>
                                        <p:tgtEl>
                                          <p:spTgt spid="869"/>
                                        </p:tgtEl>
                                        <p:attrNameLst>
                                          <p:attrName>style.visibility</p:attrName>
                                        </p:attrNameLst>
                                      </p:cBhvr>
                                      <p:to>
                                        <p:strVal val="visible"/>
                                      </p:to>
                                    </p:set>
                                  </p:childTnLst>
                                </p:cTn>
                              </p:par>
                            </p:childTnLst>
                          </p:cTn>
                        </p:par>
                      </p:childTnLst>
                    </p:cTn>
                  </p:par>
                  <p:par>
                    <p:cTn id="629" fill="hold">
                      <p:stCondLst>
                        <p:cond delay="indefinite"/>
                      </p:stCondLst>
                      <p:childTnLst>
                        <p:par>
                          <p:cTn id="630" fill="hold">
                            <p:stCondLst>
                              <p:cond delay="0"/>
                            </p:stCondLst>
                            <p:childTnLst>
                              <p:par>
                                <p:cTn id="631" nodeType="clickEffect" fill="hold" presetClass="entr" presetID="1">
                                  <p:stCondLst>
                                    <p:cond delay="0"/>
                                  </p:stCondLst>
                                  <p:childTnLst>
                                    <p:set>
                                      <p:cBhvr>
                                        <p:cTn id="632" dur="1" fill="hold">
                                          <p:stCondLst>
                                            <p:cond delay="0"/>
                                          </p:stCondLst>
                                        </p:cTn>
                                        <p:tgtEl>
                                          <p:spTgt spid="871"/>
                                        </p:tgtEl>
                                        <p:attrNameLst>
                                          <p:attrName>style.visibility</p:attrName>
                                        </p:attrNameLst>
                                      </p:cBhvr>
                                      <p:to>
                                        <p:strVal val="visible"/>
                                      </p:to>
                                    </p:set>
                                  </p:childTnLst>
                                </p:cTn>
                              </p:par>
                            </p:childTnLst>
                          </p:cTn>
                        </p:par>
                      </p:childTnLst>
                    </p:cTn>
                  </p:par>
                  <p:par>
                    <p:cTn id="633" fill="hold">
                      <p:stCondLst>
                        <p:cond delay="indefinite"/>
                      </p:stCondLst>
                      <p:childTnLst>
                        <p:par>
                          <p:cTn id="634" fill="hold">
                            <p:stCondLst>
                              <p:cond delay="0"/>
                            </p:stCondLst>
                            <p:childTnLst>
                              <p:par>
                                <p:cTn id="635" nodeType="clickEffect" fill="hold" presetClass="entr" presetID="1">
                                  <p:stCondLst>
                                    <p:cond delay="0"/>
                                  </p:stCondLst>
                                  <p:childTnLst>
                                    <p:set>
                                      <p:cBhvr>
                                        <p:cTn id="636" dur="1" fill="hold">
                                          <p:stCondLst>
                                            <p:cond delay="0"/>
                                          </p:stCondLst>
                                        </p:cTn>
                                        <p:tgtEl>
                                          <p:spTgt spid="87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3"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Outline</a:t>
            </a:r>
            <a:r>
              <a:rPr b="1" lang="en-US" sz="3200">
                <a:solidFill>
                  <a:srgbClr val="08519c"/>
                </a:solidFill>
                <a:latin typeface="Calibri"/>
                <a:ea typeface="ＭＳ Ｐゴシック"/>
              </a:rPr>
              <a:t>	</a:t>
            </a:r>
            <a:endParaRPr/>
          </a:p>
        </p:txBody>
      </p:sp>
      <p:sp>
        <p:nvSpPr>
          <p:cNvPr id="874"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Introduction</a:t>
            </a:r>
            <a:endParaRPr/>
          </a:p>
          <a:p>
            <a:pPr>
              <a:lnSpc>
                <a:spcPct val="100000"/>
              </a:lnSpc>
              <a:buFont typeface="Wingdings" charset="2"/>
              <a:buChar char=""/>
            </a:pPr>
            <a:r>
              <a:rPr lang="en-US" sz="2400">
                <a:solidFill>
                  <a:srgbClr val="08519c"/>
                </a:solidFill>
                <a:latin typeface="Calibri"/>
                <a:ea typeface="ＭＳ Ｐゴシック"/>
              </a:rPr>
              <a:t>Design optimizations at the processor-level</a:t>
            </a:r>
            <a:endParaRPr/>
          </a:p>
          <a:p>
            <a:pPr lvl="1">
              <a:lnSpc>
                <a:spcPct val="100000"/>
              </a:lnSpc>
              <a:buFont typeface="Wingdings" charset="2"/>
              <a:buChar char=""/>
            </a:pPr>
            <a:r>
              <a:rPr lang="en-US" sz="2000">
                <a:solidFill>
                  <a:srgbClr val="08519c"/>
                </a:solidFill>
                <a:latin typeface="Calibri"/>
                <a:ea typeface="ＭＳ Ｐゴシック"/>
              </a:rPr>
              <a:t>System and application models</a:t>
            </a:r>
            <a:endParaRPr/>
          </a:p>
          <a:p>
            <a:pPr lvl="1">
              <a:lnSpc>
                <a:spcPct val="100000"/>
              </a:lnSpc>
              <a:buFont typeface="Wingdings" charset="2"/>
              <a:buChar char=""/>
            </a:pPr>
            <a:r>
              <a:rPr lang="en-US" sz="2000">
                <a:solidFill>
                  <a:srgbClr val="08519c"/>
                </a:solidFill>
                <a:latin typeface="Calibri"/>
                <a:ea typeface="ＭＳ Ｐゴシック"/>
              </a:rPr>
              <a:t>Motivational examples</a:t>
            </a:r>
            <a:endParaRPr/>
          </a:p>
          <a:p>
            <a:pPr lvl="1">
              <a:lnSpc>
                <a:spcPct val="100000"/>
              </a:lnSpc>
              <a:buFont typeface="Wingdings" charset="2"/>
              <a:buChar char=""/>
            </a:pPr>
            <a:r>
              <a:rPr lang="en-US" sz="2000">
                <a:solidFill>
                  <a:srgbClr val="08519c"/>
                </a:solidFill>
                <a:latin typeface="Calibri"/>
                <a:ea typeface="ＭＳ Ｐゴシック"/>
              </a:rPr>
              <a:t>Optimization strategy</a:t>
            </a:r>
            <a:endParaRPr/>
          </a:p>
          <a:p>
            <a:pPr lvl="1">
              <a:lnSpc>
                <a:spcPct val="100000"/>
              </a:lnSpc>
              <a:buFont typeface="Wingdings" charset="2"/>
              <a:buChar char=""/>
            </a:pPr>
            <a:r>
              <a:rPr lang="en-US" sz="2000">
                <a:solidFill>
                  <a:srgbClr val="08519c"/>
                </a:solidFill>
                <a:latin typeface="Calibri"/>
                <a:ea typeface="ＭＳ Ｐゴシック"/>
              </a:rPr>
              <a:t>Experimental results</a:t>
            </a:r>
            <a:endParaRPr/>
          </a:p>
          <a:p>
            <a:pPr lvl="1">
              <a:lnSpc>
                <a:spcPct val="100000"/>
              </a:lnSpc>
              <a:buFont typeface="Wingdings" charset="2"/>
              <a:buChar char=""/>
            </a:pPr>
            <a:r>
              <a:rPr lang="en-US" sz="2000">
                <a:solidFill>
                  <a:srgbClr val="08519c"/>
                </a:solidFill>
                <a:latin typeface="Calibri"/>
                <a:ea typeface="ＭＳ Ｐゴシック"/>
              </a:rPr>
              <a:t>Realistic case study</a:t>
            </a:r>
            <a:endParaRPr/>
          </a:p>
          <a:p>
            <a:pPr>
              <a:lnSpc>
                <a:spcPct val="100000"/>
              </a:lnSpc>
              <a:buFont typeface="Wingdings" charset="2"/>
              <a:buChar char=""/>
            </a:pPr>
            <a:r>
              <a:rPr lang="en-US" sz="2400">
                <a:solidFill>
                  <a:srgbClr val="08519c"/>
                </a:solidFill>
                <a:latin typeface="Calibri"/>
                <a:ea typeface="ＭＳ Ｐゴシック"/>
              </a:rPr>
              <a:t>Design optimizations at the communication network-level</a:t>
            </a:r>
            <a:endParaRPr/>
          </a:p>
          <a:p>
            <a:pPr lvl="1">
              <a:lnSpc>
                <a:spcPct val="100000"/>
              </a:lnSpc>
              <a:buFont typeface="Wingdings" charset="2"/>
              <a:buChar char=""/>
            </a:pPr>
            <a:r>
              <a:rPr lang="en-US" sz="2000">
                <a:solidFill>
                  <a:srgbClr val="08519c"/>
                </a:solidFill>
                <a:latin typeface="Calibri"/>
                <a:ea typeface="ＭＳ Ｐゴシック"/>
              </a:rPr>
              <a:t>ARINC 664p7 “Aircraft Data Network” and TTEthernet</a:t>
            </a:r>
            <a:endParaRPr/>
          </a:p>
          <a:p>
            <a:pPr lvl="1">
              <a:lnSpc>
                <a:spcPct val="100000"/>
              </a:lnSpc>
              <a:buFont typeface="Wingdings" charset="2"/>
              <a:buChar char=""/>
            </a:pPr>
            <a:r>
              <a:rPr lang="en-US" sz="2000">
                <a:solidFill>
                  <a:srgbClr val="08519c"/>
                </a:solidFill>
                <a:latin typeface="Calibri"/>
                <a:ea typeface="ＭＳ Ｐゴシック"/>
              </a:rPr>
              <a:t>Motivational examples</a:t>
            </a:r>
            <a:endParaRPr/>
          </a:p>
          <a:p>
            <a:pPr lvl="1">
              <a:lnSpc>
                <a:spcPct val="100000"/>
              </a:lnSpc>
              <a:buFont typeface="Wingdings" charset="2"/>
              <a:buChar char=""/>
            </a:pPr>
            <a:r>
              <a:rPr lang="en-US" sz="2000">
                <a:solidFill>
                  <a:srgbClr val="08519c"/>
                </a:solidFill>
                <a:latin typeface="Calibri"/>
                <a:ea typeface="ＭＳ Ｐゴシック"/>
              </a:rPr>
              <a:t>Optimization strategy</a:t>
            </a:r>
            <a:endParaRPr/>
          </a:p>
          <a:p>
            <a:pPr lvl="1">
              <a:lnSpc>
                <a:spcPct val="100000"/>
              </a:lnSpc>
              <a:buFont typeface="Wingdings" charset="2"/>
              <a:buChar char=""/>
            </a:pPr>
            <a:r>
              <a:rPr lang="en-US" sz="2000">
                <a:solidFill>
                  <a:srgbClr val="08519c"/>
                </a:solidFill>
                <a:latin typeface="Calibri"/>
                <a:ea typeface="ＭＳ Ｐゴシック"/>
              </a:rPr>
              <a:t>Experimental results</a:t>
            </a:r>
            <a:endParaRPr/>
          </a:p>
          <a:p>
            <a:pPr lvl="1">
              <a:lnSpc>
                <a:spcPct val="100000"/>
              </a:lnSpc>
              <a:buFont typeface="Wingdings" charset="2"/>
              <a:buChar char=""/>
            </a:pPr>
            <a:r>
              <a:rPr lang="en-US" sz="2000">
                <a:solidFill>
                  <a:srgbClr val="08519c"/>
                </a:solidFill>
                <a:latin typeface="Calibri"/>
                <a:ea typeface="ＭＳ Ｐゴシック"/>
              </a:rPr>
              <a:t>Realistic case study</a:t>
            </a:r>
            <a:endParaRPr/>
          </a:p>
          <a:p>
            <a:pPr>
              <a:lnSpc>
                <a:spcPct val="100000"/>
              </a:lnSpc>
              <a:buFont typeface="Wingdings" charset="2"/>
              <a:buChar char=""/>
            </a:pPr>
            <a:r>
              <a:rPr b="1" lang="en-US" sz="2400">
                <a:solidFill>
                  <a:srgbClr val="08519c"/>
                </a:solidFill>
                <a:latin typeface="Calibri"/>
                <a:ea typeface="ＭＳ Ｐゴシック"/>
              </a:rPr>
              <a:t>Summary</a:t>
            </a:r>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5"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Summary</a:t>
            </a:r>
            <a:endParaRPr/>
          </a:p>
        </p:txBody>
      </p:sp>
      <p:sp>
        <p:nvSpPr>
          <p:cNvPr id="876"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Design problems at the processor-level: </a:t>
            </a:r>
            <a:endParaRPr/>
          </a:p>
          <a:p>
            <a:pPr lvl="1">
              <a:lnSpc>
                <a:spcPct val="100000"/>
              </a:lnSpc>
              <a:buFont typeface="Wingdings" charset="2"/>
              <a:buChar char=""/>
            </a:pPr>
            <a:r>
              <a:rPr lang="en-US" sz="2000">
                <a:solidFill>
                  <a:srgbClr val="08519c"/>
                </a:solidFill>
                <a:latin typeface="Calibri"/>
                <a:ea typeface="ＭＳ Ｐゴシック"/>
              </a:rPr>
              <a:t>Mapping of tasks to PEs</a:t>
            </a:r>
            <a:endParaRPr/>
          </a:p>
          <a:p>
            <a:pPr lvl="1">
              <a:lnSpc>
                <a:spcPct val="100000"/>
              </a:lnSpc>
              <a:buFont typeface="Wingdings" charset="2"/>
              <a:buChar char=""/>
            </a:pPr>
            <a:r>
              <a:rPr lang="en-US" sz="2000">
                <a:solidFill>
                  <a:srgbClr val="08519c"/>
                </a:solidFill>
                <a:latin typeface="Calibri"/>
                <a:ea typeface="ＭＳ Ｐゴシック"/>
              </a:rPr>
              <a:t>Deciding the sequence and length of partition slices on each PE</a:t>
            </a:r>
            <a:endParaRPr/>
          </a:p>
          <a:p>
            <a:pPr lvl="1">
              <a:lnSpc>
                <a:spcPct val="100000"/>
              </a:lnSpc>
              <a:buFont typeface="Wingdings" charset="2"/>
              <a:buChar char=""/>
            </a:pPr>
            <a:r>
              <a:rPr lang="en-US" sz="2000">
                <a:solidFill>
                  <a:srgbClr val="08519c"/>
                </a:solidFill>
                <a:latin typeface="Calibri"/>
                <a:ea typeface="ＭＳ Ｐゴシック"/>
              </a:rPr>
              <a:t>Assignment of tasks to partitions</a:t>
            </a:r>
            <a:endParaRPr/>
          </a:p>
          <a:p>
            <a:pPr lvl="1">
              <a:lnSpc>
                <a:spcPct val="100000"/>
              </a:lnSpc>
              <a:buFont typeface="Wingdings" charset="2"/>
              <a:buChar char=""/>
            </a:pPr>
            <a:r>
              <a:rPr lang="en-US" sz="2000">
                <a:solidFill>
                  <a:srgbClr val="08519c"/>
                </a:solidFill>
                <a:latin typeface="Calibri"/>
                <a:ea typeface="ＭＳ Ｐゴシック"/>
              </a:rPr>
              <a:t>Task decomposition</a:t>
            </a:r>
            <a:endParaRPr/>
          </a:p>
          <a:p>
            <a:pPr lvl="1">
              <a:lnSpc>
                <a:spcPct val="100000"/>
              </a:lnSpc>
              <a:buFont typeface="Wingdings" charset="2"/>
              <a:buChar char=""/>
            </a:pPr>
            <a:r>
              <a:rPr lang="en-US" sz="2000">
                <a:solidFill>
                  <a:srgbClr val="08519c"/>
                </a:solidFill>
                <a:latin typeface="Calibri"/>
                <a:ea typeface="ＭＳ Ｐゴシック"/>
              </a:rPr>
              <a:t>Schedule table generation</a:t>
            </a:r>
            <a:endParaRPr/>
          </a:p>
          <a:p>
            <a:pPr lvl="1">
              <a:lnSpc>
                <a:spcPct val="100000"/>
              </a:lnSpc>
              <a:buFont typeface="Wingdings" charset="2"/>
              <a:buChar char=""/>
            </a:pPr>
            <a:r>
              <a:rPr lang="en-US" sz="2000">
                <a:solidFill>
                  <a:srgbClr val="08519c"/>
                </a:solidFill>
                <a:latin typeface="Calibri"/>
                <a:ea typeface="ＭＳ Ｐゴシック"/>
              </a:rPr>
              <a:t>Response time analysis for tasks using FPS in partitioned architectures</a:t>
            </a:r>
            <a:endParaRPr/>
          </a:p>
          <a:p>
            <a:pPr lvl="1">
              <a:lnSpc>
                <a:spcPct val="100000"/>
              </a:lnSpc>
              <a:buFont typeface="Wingdings" charset="2"/>
              <a:buChar char=""/>
            </a:pPr>
            <a:r>
              <a:rPr lang="en-US" sz="2000">
                <a:solidFill>
                  <a:srgbClr val="08519c"/>
                </a:solidFill>
                <a:latin typeface="Calibri"/>
                <a:ea typeface="ＭＳ Ｐゴシック"/>
              </a:rPr>
              <a:t>Addressed also soft real-time applications</a:t>
            </a:r>
            <a:endParaRPr/>
          </a:p>
          <a:p>
            <a:endParaRPr/>
          </a:p>
          <a:p>
            <a:pPr>
              <a:lnSpc>
                <a:spcPct val="100000"/>
              </a:lnSpc>
              <a:buFont typeface="Wingdings" charset="2"/>
              <a:buChar char=""/>
            </a:pPr>
            <a:r>
              <a:rPr lang="en-US" sz="2400">
                <a:solidFill>
                  <a:srgbClr val="08519c"/>
                </a:solidFill>
                <a:latin typeface="Calibri"/>
                <a:ea typeface="ＭＳ Ｐゴシック"/>
              </a:rPr>
              <a:t>Design problems at the communication network-level: </a:t>
            </a:r>
            <a:endParaRPr/>
          </a:p>
          <a:p>
            <a:pPr lvl="1">
              <a:lnSpc>
                <a:spcPct val="100000"/>
              </a:lnSpc>
              <a:buFont typeface="Wingdings" charset="2"/>
              <a:buChar char=""/>
            </a:pPr>
            <a:r>
              <a:rPr lang="en-US" sz="2000">
                <a:solidFill>
                  <a:srgbClr val="08519c"/>
                </a:solidFill>
                <a:latin typeface="Calibri"/>
                <a:ea typeface="ＭＳ Ｐゴシック"/>
              </a:rPr>
              <a:t>Deciding the fragmenting and packing of messages into frames</a:t>
            </a:r>
            <a:endParaRPr/>
          </a:p>
          <a:p>
            <a:pPr lvl="1">
              <a:lnSpc>
                <a:spcPct val="100000"/>
              </a:lnSpc>
              <a:buFont typeface="Wingdings" charset="2"/>
              <a:buChar char=""/>
            </a:pPr>
            <a:r>
              <a:rPr lang="en-US" sz="2000">
                <a:solidFill>
                  <a:srgbClr val="08519c"/>
                </a:solidFill>
                <a:latin typeface="Calibri"/>
                <a:ea typeface="ＭＳ Ｐゴシック"/>
              </a:rPr>
              <a:t>Routing of virtual links</a:t>
            </a:r>
            <a:endParaRPr/>
          </a:p>
          <a:p>
            <a:pPr lvl="1">
              <a:lnSpc>
                <a:spcPct val="100000"/>
              </a:lnSpc>
              <a:buFont typeface="Wingdings" charset="2"/>
              <a:buChar char=""/>
            </a:pPr>
            <a:r>
              <a:rPr lang="en-US" sz="2000">
                <a:solidFill>
                  <a:srgbClr val="08519c"/>
                </a:solidFill>
                <a:latin typeface="Calibri"/>
                <a:ea typeface="ＭＳ Ｐゴシック"/>
              </a:rPr>
              <a:t>Generation of schedules for TT frames</a:t>
            </a:r>
            <a:endParaRPr/>
          </a:p>
          <a:p>
            <a:pPr lvl="1">
              <a:lnSpc>
                <a:spcPct val="100000"/>
              </a:lnSpc>
              <a:buFont typeface="Wingdings" charset="2"/>
              <a:buChar char=""/>
            </a:pPr>
            <a:r>
              <a:rPr lang="en-US" sz="2000">
                <a:solidFill>
                  <a:srgbClr val="08519c"/>
                </a:solidFill>
                <a:latin typeface="Calibri"/>
                <a:ea typeface="ＭＳ Ｐゴシック"/>
              </a:rPr>
              <a:t>Architecture selection to reduce the cost of the system</a:t>
            </a:r>
            <a:endParaRPr/>
          </a:p>
          <a:p>
            <a:pPr lvl="1">
              <a:lnSpc>
                <a:spcPct val="100000"/>
              </a:lnSpc>
              <a:buFont typeface="Wingdings" charset="2"/>
              <a:buChar char=""/>
            </a:pPr>
            <a:r>
              <a:rPr lang="en-US" sz="2000">
                <a:solidFill>
                  <a:srgbClr val="08519c"/>
                </a:solidFill>
                <a:latin typeface="Calibri"/>
                <a:ea typeface="ＭＳ Ｐゴシック"/>
              </a:rPr>
              <a:t>Addressed also BE traffic</a:t>
            </a:r>
            <a:endParaRPr/>
          </a:p>
          <a:p>
            <a:endParaRPr/>
          </a:p>
          <a:p>
            <a:pPr>
              <a:lnSpc>
                <a:spcPct val="100000"/>
              </a:lnSpc>
            </a:pPr>
            <a:endParaRPr/>
          </a:p>
          <a:p>
            <a:endParaRPr/>
          </a:p>
        </p:txBody>
      </p:sp>
      <p:sp>
        <p:nvSpPr>
          <p:cNvPr id="877" name="CustomShape 3"/>
          <p:cNvSpPr/>
          <p:nvPr/>
        </p:nvSpPr>
        <p:spPr>
          <a:xfrm rot="20139600">
            <a:off x="2145240" y="2707920"/>
            <a:ext cx="4652280" cy="1735560"/>
          </a:xfrm>
          <a:prstGeom prst="rect">
            <a:avLst/>
          </a:prstGeom>
          <a:solidFill>
            <a:srgbClr val="e75c00"/>
          </a:solidFill>
          <a:ln w="25560">
            <a:solidFill>
              <a:srgbClr val="aa4400"/>
            </a:solidFill>
            <a:round/>
          </a:ln>
        </p:spPr>
        <p:txBody>
          <a:bodyPr lIns="90000" rIns="90000" tIns="45000" bIns="45000"/>
          <a:p>
            <a:pPr algn="ctr">
              <a:lnSpc>
                <a:spcPct val="100000"/>
              </a:lnSpc>
            </a:pPr>
            <a:r>
              <a:rPr lang="en-US">
                <a:solidFill>
                  <a:srgbClr val="ffffff"/>
                </a:solidFill>
                <a:latin typeface="Calibri"/>
              </a:rPr>
              <a:t>It is important to provide design support tools to successfully implement mixed-criticality applications with competing constraints as safety, schedulability and costs</a:t>
            </a:r>
            <a:endParaRPr/>
          </a:p>
        </p:txBody>
      </p:sp>
    </p:spTree>
  </p:cSld>
  <p:timing>
    <p:tnLst>
      <p:par>
        <p:cTn id="637" dur="indefinite" restart="never" nodeType="tmRoot">
          <p:childTnLst>
            <p:seq>
              <p:cTn id="638" dur="indefinite" nodeType="mainSeq">
                <p:childTnLst>
                  <p:par>
                    <p:cTn id="639" fill="hold">
                      <p:stCondLst>
                        <p:cond delay="indefinite"/>
                      </p:stCondLst>
                      <p:childTnLst>
                        <p:par>
                          <p:cTn id="640" fill="hold">
                            <p:stCondLst>
                              <p:cond delay="0"/>
                            </p:stCondLst>
                            <p:childTnLst>
                              <p:par>
                                <p:cTn id="641" nodeType="clickEffect" fill="hold" presetClass="entr" presetID="1">
                                  <p:stCondLst>
                                    <p:cond delay="0"/>
                                  </p:stCondLst>
                                  <p:childTnLst>
                                    <p:set>
                                      <p:cBhvr>
                                        <p:cTn id="642" dur="1" fill="hold">
                                          <p:stCondLst>
                                            <p:cond delay="0"/>
                                          </p:stCondLst>
                                        </p:cTn>
                                        <p:tgtEl>
                                          <p:spTgt spid="87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8" name="TextShape 1"/>
          <p:cNvSpPr txBox="1"/>
          <p:nvPr/>
        </p:nvSpPr>
        <p:spPr>
          <a:xfrm>
            <a:off x="718920" y="1295280"/>
            <a:ext cx="6748200" cy="1433160"/>
          </a:xfrm>
          <a:prstGeom prst="rect">
            <a:avLst/>
          </a:prstGeom>
        </p:spPr>
        <p:txBody>
          <a:bodyPr lIns="0" rIns="0" tIns="0" bIns="0" anchor="b"/>
          <a:p>
            <a:pPr>
              <a:lnSpc>
                <a:spcPct val="100000"/>
              </a:lnSpc>
            </a:pPr>
            <a:r>
              <a:rPr b="1" lang="en-US" sz="3200">
                <a:solidFill>
                  <a:srgbClr val="08519c"/>
                </a:solidFill>
                <a:latin typeface="Calibri"/>
                <a:ea typeface="ＭＳ Ｐゴシック"/>
              </a:rPr>
              <a:t>Design of Mixed-Criticality Applications </a:t>
            </a:r>
            <a:r>
              <a:rPr b="1" lang="en-US" sz="3200">
                <a:solidFill>
                  <a:srgbClr val="08519c"/>
                </a:solidFill>
                <a:latin typeface="Calibri"/>
                <a:ea typeface="ＭＳ Ｐゴシック"/>
              </a:rPr>
              <a:t>
</a:t>
            </a:r>
            <a:r>
              <a:rPr b="1" lang="en-US" sz="3200">
                <a:solidFill>
                  <a:srgbClr val="08519c"/>
                </a:solidFill>
                <a:latin typeface="Calibri"/>
                <a:ea typeface="ＭＳ Ｐゴシック"/>
              </a:rPr>
              <a:t>on Distributed Real-Time Systems</a:t>
            </a:r>
            <a:endParaRPr/>
          </a:p>
        </p:txBody>
      </p:sp>
      <p:sp>
        <p:nvSpPr>
          <p:cNvPr id="879" name="TextShape 2"/>
          <p:cNvSpPr txBox="1"/>
          <p:nvPr/>
        </p:nvSpPr>
        <p:spPr>
          <a:xfrm>
            <a:off x="718920" y="3120840"/>
            <a:ext cx="6485760" cy="917280"/>
          </a:xfrm>
          <a:prstGeom prst="rect">
            <a:avLst/>
          </a:prstGeom>
        </p:spPr>
        <p:txBody>
          <a:bodyPr lIns="0" rIns="0" tIns="0" bIns="0"/>
          <a:p>
            <a:pPr>
              <a:lnSpc>
                <a:spcPct val="100000"/>
              </a:lnSpc>
            </a:pPr>
            <a:r>
              <a:rPr lang="en-US" sz="2400">
                <a:solidFill>
                  <a:srgbClr val="08519c"/>
                </a:solidFill>
                <a:latin typeface="Calibri"/>
                <a:ea typeface="ＭＳ Ｐゴシック"/>
              </a:rPr>
              <a:t>Domițian Tămaș-Selicean</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Introduction: evolution of architectures</a:t>
            </a:r>
            <a:endParaRPr/>
          </a:p>
        </p:txBody>
      </p:sp>
      <p:sp>
        <p:nvSpPr>
          <p:cNvPr id="123" name="CustomShape 2"/>
          <p:cNvSpPr/>
          <p:nvPr/>
        </p:nvSpPr>
        <p:spPr>
          <a:xfrm>
            <a:off x="5796000" y="3182760"/>
            <a:ext cx="370800" cy="235440"/>
          </a:xfrm>
          <a:prstGeom prst="rightArrow">
            <a:avLst>
              <a:gd name="adj1" fmla="val 50000"/>
              <a:gd name="adj2" fmla="val 50000"/>
            </a:avLst>
          </a:prstGeom>
          <a:solidFill>
            <a:srgbClr val="808080"/>
          </a:solidFill>
          <a:ln w="9360">
            <a:solidFill>
              <a:srgbClr val="000000"/>
            </a:solidFill>
            <a:round/>
          </a:ln>
        </p:spPr>
      </p:sp>
      <p:sp>
        <p:nvSpPr>
          <p:cNvPr id="124" name="CustomShape 3"/>
          <p:cNvSpPr/>
          <p:nvPr/>
        </p:nvSpPr>
        <p:spPr>
          <a:xfrm>
            <a:off x="6254640" y="1541880"/>
            <a:ext cx="2349720" cy="576360"/>
          </a:xfrm>
          <a:prstGeom prst="rect">
            <a:avLst/>
          </a:prstGeom>
          <a:noFill/>
          <a:ln>
            <a:noFill/>
          </a:ln>
        </p:spPr>
        <p:txBody>
          <a:bodyPr lIns="90000" rIns="90000" tIns="45000" bIns="45000"/>
          <a:p>
            <a:pPr algn="ctr">
              <a:lnSpc>
                <a:spcPct val="100000"/>
              </a:lnSpc>
            </a:pPr>
            <a:r>
              <a:rPr lang="en-US" sz="1600">
                <a:solidFill>
                  <a:srgbClr val="000000"/>
                </a:solidFill>
                <a:latin typeface="Calibri"/>
              </a:rPr>
              <a:t>Partitioned Architecture</a:t>
            </a:r>
            <a:endParaRPr/>
          </a:p>
        </p:txBody>
      </p:sp>
      <p:sp>
        <p:nvSpPr>
          <p:cNvPr id="125" name="CustomShape 4"/>
          <p:cNvSpPr/>
          <p:nvPr/>
        </p:nvSpPr>
        <p:spPr>
          <a:xfrm>
            <a:off x="6463440" y="2144880"/>
            <a:ext cx="899280" cy="86148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26" name="CustomShape 5"/>
          <p:cNvSpPr/>
          <p:nvPr/>
        </p:nvSpPr>
        <p:spPr>
          <a:xfrm>
            <a:off x="7540560" y="2144880"/>
            <a:ext cx="899280" cy="86148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27" name="Line 6"/>
          <p:cNvSpPr/>
          <p:nvPr/>
        </p:nvSpPr>
        <p:spPr>
          <a:xfrm flipH="1">
            <a:off x="6912360" y="3007080"/>
            <a:ext cx="1080" cy="307440"/>
          </a:xfrm>
          <a:prstGeom prst="line">
            <a:avLst/>
          </a:prstGeom>
          <a:ln w="25560">
            <a:solidFill>
              <a:srgbClr val="000000"/>
            </a:solidFill>
            <a:round/>
          </a:ln>
        </p:spPr>
      </p:sp>
      <p:sp>
        <p:nvSpPr>
          <p:cNvPr id="128" name="Line 7"/>
          <p:cNvSpPr/>
          <p:nvPr/>
        </p:nvSpPr>
        <p:spPr>
          <a:xfrm flipH="1">
            <a:off x="7989120" y="3006360"/>
            <a:ext cx="1080" cy="305280"/>
          </a:xfrm>
          <a:prstGeom prst="line">
            <a:avLst/>
          </a:prstGeom>
          <a:ln w="25560">
            <a:solidFill>
              <a:srgbClr val="000000"/>
            </a:solidFill>
            <a:round/>
          </a:ln>
        </p:spPr>
      </p:sp>
      <p:sp>
        <p:nvSpPr>
          <p:cNvPr id="129" name="Line 8"/>
          <p:cNvSpPr/>
          <p:nvPr/>
        </p:nvSpPr>
        <p:spPr>
          <a:xfrm flipH="1">
            <a:off x="7362000" y="3314160"/>
            <a:ext cx="1080" cy="305280"/>
          </a:xfrm>
          <a:prstGeom prst="line">
            <a:avLst/>
          </a:prstGeom>
          <a:ln w="25560">
            <a:solidFill>
              <a:srgbClr val="000000"/>
            </a:solidFill>
            <a:round/>
          </a:ln>
        </p:spPr>
      </p:sp>
      <p:sp>
        <p:nvSpPr>
          <p:cNvPr id="130" name="Line 9"/>
          <p:cNvSpPr/>
          <p:nvPr/>
        </p:nvSpPr>
        <p:spPr>
          <a:xfrm>
            <a:off x="6311520" y="3311640"/>
            <a:ext cx="2220120" cy="1080"/>
          </a:xfrm>
          <a:prstGeom prst="line">
            <a:avLst/>
          </a:prstGeom>
          <a:ln w="73080">
            <a:solidFill>
              <a:srgbClr val="000000"/>
            </a:solidFill>
            <a:round/>
          </a:ln>
        </p:spPr>
      </p:sp>
      <p:sp>
        <p:nvSpPr>
          <p:cNvPr id="131" name="CustomShape 10"/>
          <p:cNvSpPr/>
          <p:nvPr/>
        </p:nvSpPr>
        <p:spPr>
          <a:xfrm>
            <a:off x="6913800" y="3619440"/>
            <a:ext cx="899280" cy="86148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32" name="CustomShape 11"/>
          <p:cNvSpPr/>
          <p:nvPr/>
        </p:nvSpPr>
        <p:spPr>
          <a:xfrm>
            <a:off x="7040160" y="2235240"/>
            <a:ext cx="206280" cy="210600"/>
          </a:xfrm>
          <a:prstGeom prst="ellipse">
            <a:avLst/>
          </a:prstGeom>
          <a:solidFill>
            <a:srgbClr val="a50f15"/>
          </a:solidFill>
          <a:ln w="9360">
            <a:solidFill>
              <a:srgbClr val="808080"/>
            </a:solidFill>
            <a:round/>
          </a:ln>
        </p:spPr>
      </p:sp>
      <p:sp>
        <p:nvSpPr>
          <p:cNvPr id="133" name="CustomShape 12"/>
          <p:cNvSpPr/>
          <p:nvPr/>
        </p:nvSpPr>
        <p:spPr>
          <a:xfrm>
            <a:off x="6586560" y="2714400"/>
            <a:ext cx="206280" cy="210600"/>
          </a:xfrm>
          <a:prstGeom prst="ellipse">
            <a:avLst/>
          </a:prstGeom>
          <a:solidFill>
            <a:srgbClr val="003366"/>
          </a:solidFill>
          <a:ln w="9360">
            <a:solidFill>
              <a:srgbClr val="808080"/>
            </a:solidFill>
            <a:round/>
          </a:ln>
        </p:spPr>
      </p:sp>
      <p:sp>
        <p:nvSpPr>
          <p:cNvPr id="134" name="CustomShape 13"/>
          <p:cNvSpPr/>
          <p:nvPr/>
        </p:nvSpPr>
        <p:spPr>
          <a:xfrm>
            <a:off x="6586560" y="2235240"/>
            <a:ext cx="206280" cy="210600"/>
          </a:xfrm>
          <a:prstGeom prst="ellipse">
            <a:avLst/>
          </a:prstGeom>
          <a:solidFill>
            <a:srgbClr val="a50f15"/>
          </a:solidFill>
          <a:ln w="9360">
            <a:solidFill>
              <a:srgbClr val="808080"/>
            </a:solidFill>
            <a:round/>
          </a:ln>
        </p:spPr>
      </p:sp>
      <p:sp>
        <p:nvSpPr>
          <p:cNvPr id="135" name="CustomShape 14"/>
          <p:cNvSpPr/>
          <p:nvPr/>
        </p:nvSpPr>
        <p:spPr>
          <a:xfrm>
            <a:off x="7651080" y="2234520"/>
            <a:ext cx="206280" cy="210600"/>
          </a:xfrm>
          <a:prstGeom prst="ellipse">
            <a:avLst/>
          </a:prstGeom>
          <a:solidFill>
            <a:srgbClr val="003366"/>
          </a:solidFill>
          <a:ln w="9360">
            <a:solidFill>
              <a:srgbClr val="808080"/>
            </a:solidFill>
            <a:round/>
          </a:ln>
        </p:spPr>
      </p:sp>
      <p:sp>
        <p:nvSpPr>
          <p:cNvPr id="136" name="CustomShape 15"/>
          <p:cNvSpPr/>
          <p:nvPr/>
        </p:nvSpPr>
        <p:spPr>
          <a:xfrm>
            <a:off x="8116920" y="2234520"/>
            <a:ext cx="206280" cy="210600"/>
          </a:xfrm>
          <a:prstGeom prst="ellipse">
            <a:avLst/>
          </a:prstGeom>
          <a:solidFill>
            <a:srgbClr val="006d2c"/>
          </a:solidFill>
          <a:ln w="9360">
            <a:solidFill>
              <a:srgbClr val="808080"/>
            </a:solidFill>
            <a:round/>
          </a:ln>
        </p:spPr>
      </p:sp>
      <p:sp>
        <p:nvSpPr>
          <p:cNvPr id="137" name="CustomShape 16"/>
          <p:cNvSpPr/>
          <p:nvPr/>
        </p:nvSpPr>
        <p:spPr>
          <a:xfrm>
            <a:off x="8116920" y="2697120"/>
            <a:ext cx="206280" cy="210600"/>
          </a:xfrm>
          <a:prstGeom prst="ellipse">
            <a:avLst/>
          </a:prstGeom>
          <a:solidFill>
            <a:srgbClr val="a50f15"/>
          </a:solidFill>
          <a:ln w="9360">
            <a:solidFill>
              <a:srgbClr val="808080"/>
            </a:solidFill>
            <a:round/>
          </a:ln>
        </p:spPr>
      </p:sp>
      <p:sp>
        <p:nvSpPr>
          <p:cNvPr id="138" name="CustomShape 17"/>
          <p:cNvSpPr/>
          <p:nvPr/>
        </p:nvSpPr>
        <p:spPr>
          <a:xfrm>
            <a:off x="7028640" y="3717360"/>
            <a:ext cx="206280" cy="210600"/>
          </a:xfrm>
          <a:prstGeom prst="ellipse">
            <a:avLst/>
          </a:prstGeom>
          <a:solidFill>
            <a:srgbClr val="003366"/>
          </a:solidFill>
          <a:ln w="9360">
            <a:solidFill>
              <a:srgbClr val="808080"/>
            </a:solidFill>
            <a:round/>
          </a:ln>
        </p:spPr>
      </p:sp>
      <p:sp>
        <p:nvSpPr>
          <p:cNvPr id="139" name="CustomShape 18"/>
          <p:cNvSpPr/>
          <p:nvPr/>
        </p:nvSpPr>
        <p:spPr>
          <a:xfrm>
            <a:off x="7497360" y="4155480"/>
            <a:ext cx="206280" cy="210600"/>
          </a:xfrm>
          <a:prstGeom prst="ellipse">
            <a:avLst/>
          </a:prstGeom>
          <a:solidFill>
            <a:srgbClr val="006d2c"/>
          </a:solidFill>
          <a:ln w="9360">
            <a:solidFill>
              <a:srgbClr val="808080"/>
            </a:solidFill>
            <a:round/>
          </a:ln>
        </p:spPr>
      </p:sp>
      <p:sp>
        <p:nvSpPr>
          <p:cNvPr id="140" name="CustomShape 19"/>
          <p:cNvSpPr/>
          <p:nvPr/>
        </p:nvSpPr>
        <p:spPr>
          <a:xfrm>
            <a:off x="6254640" y="1949040"/>
            <a:ext cx="487080" cy="228960"/>
          </a:xfrm>
          <a:prstGeom prst="wedgeEllipseCallout">
            <a:avLst>
              <a:gd name="adj1" fmla="val 35510"/>
              <a:gd name="adj2" fmla="val 99089"/>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SIL3</a:t>
            </a:r>
            <a:endParaRPr/>
          </a:p>
        </p:txBody>
      </p:sp>
      <p:sp>
        <p:nvSpPr>
          <p:cNvPr id="141" name="CustomShape 20"/>
          <p:cNvSpPr/>
          <p:nvPr/>
        </p:nvSpPr>
        <p:spPr>
          <a:xfrm>
            <a:off x="6747840" y="1949040"/>
            <a:ext cx="487080" cy="228960"/>
          </a:xfrm>
          <a:prstGeom prst="wedgeEllipseCallout">
            <a:avLst>
              <a:gd name="adj1" fmla="val 31978"/>
              <a:gd name="adj2" fmla="val 94085"/>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SIL3</a:t>
            </a:r>
            <a:endParaRPr/>
          </a:p>
        </p:txBody>
      </p:sp>
      <p:sp>
        <p:nvSpPr>
          <p:cNvPr id="142" name="CustomShape 21"/>
          <p:cNvSpPr/>
          <p:nvPr/>
        </p:nvSpPr>
        <p:spPr>
          <a:xfrm>
            <a:off x="6254640" y="2942640"/>
            <a:ext cx="487080" cy="228960"/>
          </a:xfrm>
          <a:prstGeom prst="wedgeEllipseCallout">
            <a:avLst>
              <a:gd name="adj1" fmla="val 36687"/>
              <a:gd name="adj2" fmla="val -81085"/>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143" name="CustomShape 22"/>
          <p:cNvSpPr/>
          <p:nvPr/>
        </p:nvSpPr>
        <p:spPr>
          <a:xfrm>
            <a:off x="6626880" y="3431880"/>
            <a:ext cx="487080" cy="228960"/>
          </a:xfrm>
          <a:prstGeom prst="wedgeEllipseCallout">
            <a:avLst>
              <a:gd name="adj1" fmla="val 46107"/>
              <a:gd name="adj2" fmla="val 91582"/>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144" name="CustomShape 23"/>
          <p:cNvSpPr/>
          <p:nvPr/>
        </p:nvSpPr>
        <p:spPr>
          <a:xfrm>
            <a:off x="8116920" y="1949040"/>
            <a:ext cx="487080" cy="228960"/>
          </a:xfrm>
          <a:prstGeom prst="wedgeEllipseCallout">
            <a:avLst>
              <a:gd name="adj1" fmla="val -23362"/>
              <a:gd name="adj2" fmla="val 94085"/>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SIL1</a:t>
            </a:r>
            <a:endParaRPr/>
          </a:p>
        </p:txBody>
      </p:sp>
      <p:sp>
        <p:nvSpPr>
          <p:cNvPr id="145" name="CustomShape 24"/>
          <p:cNvSpPr/>
          <p:nvPr/>
        </p:nvSpPr>
        <p:spPr>
          <a:xfrm>
            <a:off x="8116920" y="2944080"/>
            <a:ext cx="487080" cy="228960"/>
          </a:xfrm>
          <a:prstGeom prst="wedgeEllipseCallout">
            <a:avLst>
              <a:gd name="adj1" fmla="val -23362"/>
              <a:gd name="adj2" fmla="val -88592"/>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SIL3</a:t>
            </a:r>
            <a:endParaRPr/>
          </a:p>
        </p:txBody>
      </p:sp>
      <p:sp>
        <p:nvSpPr>
          <p:cNvPr id="146" name="CustomShape 25"/>
          <p:cNvSpPr/>
          <p:nvPr/>
        </p:nvSpPr>
        <p:spPr>
          <a:xfrm>
            <a:off x="7703640" y="4398840"/>
            <a:ext cx="487080" cy="228960"/>
          </a:xfrm>
          <a:prstGeom prst="wedgeEllipseCallout">
            <a:avLst>
              <a:gd name="adj1" fmla="val -58686"/>
              <a:gd name="adj2" fmla="val -88592"/>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SIL1</a:t>
            </a:r>
            <a:endParaRPr/>
          </a:p>
        </p:txBody>
      </p:sp>
      <p:sp>
        <p:nvSpPr>
          <p:cNvPr id="147" name="Line 26"/>
          <p:cNvSpPr/>
          <p:nvPr/>
        </p:nvSpPr>
        <p:spPr>
          <a:xfrm>
            <a:off x="7990200" y="2144880"/>
            <a:ext cx="0" cy="429840"/>
          </a:xfrm>
          <a:prstGeom prst="line">
            <a:avLst/>
          </a:prstGeom>
          <a:ln w="25560">
            <a:solidFill>
              <a:srgbClr val="000000"/>
            </a:solidFill>
            <a:round/>
          </a:ln>
        </p:spPr>
      </p:sp>
      <p:sp>
        <p:nvSpPr>
          <p:cNvPr id="148" name="Line 27"/>
          <p:cNvSpPr/>
          <p:nvPr/>
        </p:nvSpPr>
        <p:spPr>
          <a:xfrm flipV="1">
            <a:off x="6463080" y="2575440"/>
            <a:ext cx="900000" cy="1080"/>
          </a:xfrm>
          <a:prstGeom prst="line">
            <a:avLst/>
          </a:prstGeom>
          <a:ln w="25560">
            <a:solidFill>
              <a:srgbClr val="000000"/>
            </a:solidFill>
            <a:round/>
          </a:ln>
        </p:spPr>
      </p:sp>
      <p:sp>
        <p:nvSpPr>
          <p:cNvPr id="149" name="Line 28"/>
          <p:cNvSpPr/>
          <p:nvPr/>
        </p:nvSpPr>
        <p:spPr>
          <a:xfrm flipV="1">
            <a:off x="7540560" y="2574720"/>
            <a:ext cx="899640" cy="720"/>
          </a:xfrm>
          <a:prstGeom prst="line">
            <a:avLst/>
          </a:prstGeom>
          <a:ln w="25560">
            <a:solidFill>
              <a:srgbClr val="000000"/>
            </a:solidFill>
            <a:round/>
          </a:ln>
        </p:spPr>
      </p:sp>
      <p:sp>
        <p:nvSpPr>
          <p:cNvPr id="150" name="Line 29"/>
          <p:cNvSpPr/>
          <p:nvPr/>
        </p:nvSpPr>
        <p:spPr>
          <a:xfrm flipV="1">
            <a:off x="6912000" y="4050720"/>
            <a:ext cx="899640" cy="1080"/>
          </a:xfrm>
          <a:prstGeom prst="line">
            <a:avLst/>
          </a:prstGeom>
          <a:ln w="25560">
            <a:solidFill>
              <a:srgbClr val="000000"/>
            </a:solidFill>
            <a:round/>
          </a:ln>
        </p:spPr>
      </p:sp>
      <p:sp>
        <p:nvSpPr>
          <p:cNvPr id="151" name="CustomShape 30"/>
          <p:cNvSpPr/>
          <p:nvPr/>
        </p:nvSpPr>
        <p:spPr>
          <a:xfrm>
            <a:off x="7614000" y="1949040"/>
            <a:ext cx="487080" cy="228960"/>
          </a:xfrm>
          <a:prstGeom prst="wedgeEllipseCallout">
            <a:avLst>
              <a:gd name="adj1" fmla="val -29250"/>
              <a:gd name="adj2" fmla="val 96587"/>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152" name="CustomShape 31"/>
          <p:cNvSpPr/>
          <p:nvPr/>
        </p:nvSpPr>
        <p:spPr>
          <a:xfrm>
            <a:off x="333360" y="1531080"/>
            <a:ext cx="2765160" cy="333720"/>
          </a:xfrm>
          <a:prstGeom prst="rect">
            <a:avLst/>
          </a:prstGeom>
          <a:noFill/>
          <a:ln>
            <a:noFill/>
          </a:ln>
        </p:spPr>
        <p:txBody>
          <a:bodyPr lIns="90000" rIns="90000" tIns="45000" bIns="45000"/>
          <a:p>
            <a:pPr algn="ctr">
              <a:lnSpc>
                <a:spcPct val="100000"/>
              </a:lnSpc>
            </a:pPr>
            <a:r>
              <a:rPr lang="en-US" sz="1600">
                <a:solidFill>
                  <a:srgbClr val="000000"/>
                </a:solidFill>
                <a:latin typeface="Calibri"/>
              </a:rPr>
              <a:t>Federated Architecture</a:t>
            </a:r>
            <a:endParaRPr/>
          </a:p>
        </p:txBody>
      </p:sp>
      <p:sp>
        <p:nvSpPr>
          <p:cNvPr id="153" name="CustomShape 32"/>
          <p:cNvSpPr/>
          <p:nvPr/>
        </p:nvSpPr>
        <p:spPr>
          <a:xfrm>
            <a:off x="1483200" y="2182680"/>
            <a:ext cx="363240" cy="34560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54" name="CustomShape 33"/>
          <p:cNvSpPr/>
          <p:nvPr/>
        </p:nvSpPr>
        <p:spPr>
          <a:xfrm>
            <a:off x="2124360" y="2182680"/>
            <a:ext cx="363240" cy="34560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55" name="CustomShape 34"/>
          <p:cNvSpPr/>
          <p:nvPr/>
        </p:nvSpPr>
        <p:spPr>
          <a:xfrm>
            <a:off x="793800" y="2182680"/>
            <a:ext cx="363240" cy="34560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56" name="CustomShape 35"/>
          <p:cNvSpPr/>
          <p:nvPr/>
        </p:nvSpPr>
        <p:spPr>
          <a:xfrm>
            <a:off x="2455200" y="2603880"/>
            <a:ext cx="363240" cy="34560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57" name="CustomShape 36"/>
          <p:cNvSpPr/>
          <p:nvPr/>
        </p:nvSpPr>
        <p:spPr>
          <a:xfrm>
            <a:off x="2124360" y="3431160"/>
            <a:ext cx="363240" cy="34560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58" name="CustomShape 37"/>
          <p:cNvSpPr/>
          <p:nvPr/>
        </p:nvSpPr>
        <p:spPr>
          <a:xfrm>
            <a:off x="1482840" y="3431160"/>
            <a:ext cx="363240" cy="34560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59" name="CustomShape 38"/>
          <p:cNvSpPr/>
          <p:nvPr/>
        </p:nvSpPr>
        <p:spPr>
          <a:xfrm>
            <a:off x="793800" y="3431160"/>
            <a:ext cx="363240" cy="34560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60" name="CustomShape 39"/>
          <p:cNvSpPr/>
          <p:nvPr/>
        </p:nvSpPr>
        <p:spPr>
          <a:xfrm>
            <a:off x="793440" y="2776680"/>
            <a:ext cx="363240" cy="34560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61" name="Line 40"/>
          <p:cNvSpPr/>
          <p:nvPr/>
        </p:nvSpPr>
        <p:spPr>
          <a:xfrm flipH="1">
            <a:off x="1666800" y="2529000"/>
            <a:ext cx="720" cy="902520"/>
          </a:xfrm>
          <a:prstGeom prst="line">
            <a:avLst/>
          </a:prstGeom>
          <a:ln w="38160">
            <a:solidFill>
              <a:srgbClr val="08519c"/>
            </a:solidFill>
            <a:round/>
          </a:ln>
        </p:spPr>
      </p:sp>
      <p:sp>
        <p:nvSpPr>
          <p:cNvPr id="162" name="Line 41"/>
          <p:cNvSpPr/>
          <p:nvPr/>
        </p:nvSpPr>
        <p:spPr>
          <a:xfrm flipH="1">
            <a:off x="975960" y="3273840"/>
            <a:ext cx="1080" cy="157680"/>
          </a:xfrm>
          <a:prstGeom prst="line">
            <a:avLst/>
          </a:prstGeom>
          <a:ln w="38160">
            <a:solidFill>
              <a:srgbClr val="08519c"/>
            </a:solidFill>
            <a:round/>
          </a:ln>
        </p:spPr>
      </p:sp>
      <p:sp>
        <p:nvSpPr>
          <p:cNvPr id="163" name="Line 42"/>
          <p:cNvSpPr/>
          <p:nvPr/>
        </p:nvSpPr>
        <p:spPr>
          <a:xfrm flipH="1" flipV="1">
            <a:off x="975240" y="3274920"/>
            <a:ext cx="692280" cy="1080"/>
          </a:xfrm>
          <a:prstGeom prst="line">
            <a:avLst/>
          </a:prstGeom>
          <a:ln w="38160">
            <a:solidFill>
              <a:srgbClr val="08519c"/>
            </a:solidFill>
            <a:round/>
          </a:ln>
        </p:spPr>
      </p:sp>
      <p:sp>
        <p:nvSpPr>
          <p:cNvPr id="164" name="Line 43"/>
          <p:cNvSpPr/>
          <p:nvPr/>
        </p:nvSpPr>
        <p:spPr>
          <a:xfrm flipH="1">
            <a:off x="2290320" y="2529000"/>
            <a:ext cx="360" cy="902520"/>
          </a:xfrm>
          <a:prstGeom prst="line">
            <a:avLst/>
          </a:prstGeom>
          <a:ln w="38160">
            <a:solidFill>
              <a:srgbClr val="006d2c"/>
            </a:solidFill>
            <a:round/>
          </a:ln>
        </p:spPr>
      </p:sp>
      <p:sp>
        <p:nvSpPr>
          <p:cNvPr id="165" name="Line 44"/>
          <p:cNvSpPr/>
          <p:nvPr/>
        </p:nvSpPr>
        <p:spPr>
          <a:xfrm>
            <a:off x="992160" y="2673360"/>
            <a:ext cx="1462680" cy="6120"/>
          </a:xfrm>
          <a:prstGeom prst="line">
            <a:avLst/>
          </a:prstGeom>
          <a:ln w="57240">
            <a:solidFill>
              <a:srgbClr val="de2d26"/>
            </a:solidFill>
            <a:round/>
          </a:ln>
        </p:spPr>
      </p:sp>
      <p:sp>
        <p:nvSpPr>
          <p:cNvPr id="166" name="Line 45"/>
          <p:cNvSpPr/>
          <p:nvPr/>
        </p:nvSpPr>
        <p:spPr>
          <a:xfrm flipH="1">
            <a:off x="975240" y="2528280"/>
            <a:ext cx="360" cy="248040"/>
          </a:xfrm>
          <a:prstGeom prst="line">
            <a:avLst/>
          </a:prstGeom>
          <a:ln w="57240">
            <a:solidFill>
              <a:srgbClr val="de2d26"/>
            </a:solidFill>
            <a:round/>
          </a:ln>
        </p:spPr>
      </p:sp>
      <p:sp>
        <p:nvSpPr>
          <p:cNvPr id="167" name="CustomShape 46"/>
          <p:cNvSpPr/>
          <p:nvPr/>
        </p:nvSpPr>
        <p:spPr>
          <a:xfrm>
            <a:off x="866880" y="2852640"/>
            <a:ext cx="203760" cy="208080"/>
          </a:xfrm>
          <a:prstGeom prst="ellipse">
            <a:avLst/>
          </a:prstGeom>
          <a:solidFill>
            <a:srgbClr val="a50f15"/>
          </a:solidFill>
          <a:ln w="9360">
            <a:solidFill>
              <a:srgbClr val="808080"/>
            </a:solidFill>
            <a:round/>
          </a:ln>
        </p:spPr>
      </p:sp>
      <p:sp>
        <p:nvSpPr>
          <p:cNvPr id="168" name="CustomShape 47"/>
          <p:cNvSpPr/>
          <p:nvPr/>
        </p:nvSpPr>
        <p:spPr>
          <a:xfrm>
            <a:off x="1563120" y="2249280"/>
            <a:ext cx="203760" cy="208080"/>
          </a:xfrm>
          <a:prstGeom prst="ellipse">
            <a:avLst/>
          </a:prstGeom>
          <a:solidFill>
            <a:srgbClr val="003366"/>
          </a:solidFill>
          <a:ln w="9360">
            <a:solidFill>
              <a:srgbClr val="808080"/>
            </a:solidFill>
            <a:round/>
          </a:ln>
        </p:spPr>
      </p:sp>
      <p:sp>
        <p:nvSpPr>
          <p:cNvPr id="169" name="CustomShape 48"/>
          <p:cNvSpPr/>
          <p:nvPr/>
        </p:nvSpPr>
        <p:spPr>
          <a:xfrm>
            <a:off x="1560960" y="3493800"/>
            <a:ext cx="203760" cy="208080"/>
          </a:xfrm>
          <a:prstGeom prst="ellipse">
            <a:avLst/>
          </a:prstGeom>
          <a:solidFill>
            <a:srgbClr val="003366"/>
          </a:solidFill>
          <a:ln w="9360">
            <a:solidFill>
              <a:srgbClr val="808080"/>
            </a:solidFill>
            <a:round/>
          </a:ln>
        </p:spPr>
      </p:sp>
      <p:sp>
        <p:nvSpPr>
          <p:cNvPr id="170" name="CustomShape 49"/>
          <p:cNvSpPr/>
          <p:nvPr/>
        </p:nvSpPr>
        <p:spPr>
          <a:xfrm>
            <a:off x="875160" y="3493800"/>
            <a:ext cx="203760" cy="208080"/>
          </a:xfrm>
          <a:prstGeom prst="ellipse">
            <a:avLst/>
          </a:prstGeom>
          <a:solidFill>
            <a:srgbClr val="003366"/>
          </a:solidFill>
          <a:ln w="9360">
            <a:solidFill>
              <a:srgbClr val="808080"/>
            </a:solidFill>
            <a:round/>
          </a:ln>
        </p:spPr>
      </p:sp>
      <p:sp>
        <p:nvSpPr>
          <p:cNvPr id="171" name="CustomShape 50"/>
          <p:cNvSpPr/>
          <p:nvPr/>
        </p:nvSpPr>
        <p:spPr>
          <a:xfrm>
            <a:off x="2206440" y="3493800"/>
            <a:ext cx="203760" cy="208080"/>
          </a:xfrm>
          <a:prstGeom prst="ellipse">
            <a:avLst/>
          </a:prstGeom>
          <a:solidFill>
            <a:srgbClr val="006d2c"/>
          </a:solidFill>
          <a:ln w="9360">
            <a:solidFill>
              <a:srgbClr val="808080"/>
            </a:solidFill>
            <a:round/>
          </a:ln>
        </p:spPr>
      </p:sp>
      <p:sp>
        <p:nvSpPr>
          <p:cNvPr id="172" name="CustomShape 51"/>
          <p:cNvSpPr/>
          <p:nvPr/>
        </p:nvSpPr>
        <p:spPr>
          <a:xfrm>
            <a:off x="2204640" y="2249280"/>
            <a:ext cx="203760" cy="208080"/>
          </a:xfrm>
          <a:prstGeom prst="ellipse">
            <a:avLst/>
          </a:prstGeom>
          <a:solidFill>
            <a:srgbClr val="006d2c"/>
          </a:solidFill>
          <a:ln w="9360">
            <a:solidFill>
              <a:srgbClr val="808080"/>
            </a:solidFill>
            <a:round/>
          </a:ln>
        </p:spPr>
      </p:sp>
      <p:sp>
        <p:nvSpPr>
          <p:cNvPr id="173" name="CustomShape 52"/>
          <p:cNvSpPr/>
          <p:nvPr/>
        </p:nvSpPr>
        <p:spPr>
          <a:xfrm>
            <a:off x="2534760" y="2673360"/>
            <a:ext cx="203760" cy="208080"/>
          </a:xfrm>
          <a:prstGeom prst="ellipse">
            <a:avLst/>
          </a:prstGeom>
          <a:solidFill>
            <a:srgbClr val="a50f15"/>
          </a:solidFill>
          <a:ln w="9360">
            <a:solidFill>
              <a:srgbClr val="808080"/>
            </a:solidFill>
            <a:round/>
          </a:ln>
        </p:spPr>
      </p:sp>
      <p:sp>
        <p:nvSpPr>
          <p:cNvPr id="174" name="CustomShape 53"/>
          <p:cNvSpPr/>
          <p:nvPr/>
        </p:nvSpPr>
        <p:spPr>
          <a:xfrm flipH="1" flipV="1">
            <a:off x="2455200" y="3776400"/>
            <a:ext cx="208800" cy="243720"/>
          </a:xfrm>
          <a:prstGeom prst="straightConnector1">
            <a:avLst/>
          </a:prstGeom>
          <a:solidFill>
            <a:srgbClr val="ff9900"/>
          </a:solidFill>
          <a:ln w="19080">
            <a:solidFill>
              <a:srgbClr val="000000"/>
            </a:solidFill>
            <a:round/>
            <a:tailEnd len="med" type="arrow" w="med"/>
          </a:ln>
        </p:spPr>
      </p:sp>
      <p:sp>
        <p:nvSpPr>
          <p:cNvPr id="175" name="CustomShape 54"/>
          <p:cNvSpPr/>
          <p:nvPr/>
        </p:nvSpPr>
        <p:spPr>
          <a:xfrm>
            <a:off x="2666520" y="3882240"/>
            <a:ext cx="359280" cy="272880"/>
          </a:xfrm>
          <a:prstGeom prst="rect">
            <a:avLst/>
          </a:prstGeom>
          <a:noFill/>
          <a:ln>
            <a:noFill/>
          </a:ln>
        </p:spPr>
        <p:txBody>
          <a:bodyPr wrap="none" lIns="90000" rIns="90000" tIns="45000" bIns="45000"/>
          <a:p>
            <a:pPr>
              <a:lnSpc>
                <a:spcPct val="100000"/>
              </a:lnSpc>
            </a:pPr>
            <a:r>
              <a:rPr lang="en-US" sz="1200">
                <a:solidFill>
                  <a:srgbClr val="000000"/>
                </a:solidFill>
                <a:latin typeface="Times New Roman"/>
              </a:rPr>
              <a:t>PE</a:t>
            </a:r>
            <a:endParaRPr/>
          </a:p>
        </p:txBody>
      </p:sp>
      <p:sp>
        <p:nvSpPr>
          <p:cNvPr id="176" name="CustomShape 55"/>
          <p:cNvSpPr/>
          <p:nvPr/>
        </p:nvSpPr>
        <p:spPr>
          <a:xfrm>
            <a:off x="998280" y="4034520"/>
            <a:ext cx="1112040" cy="290160"/>
          </a:xfrm>
          <a:prstGeom prst="rect">
            <a:avLst/>
          </a:prstGeom>
          <a:noFill/>
          <a:ln>
            <a:noFill/>
          </a:ln>
        </p:spPr>
        <p:txBody>
          <a:bodyPr wrap="none" lIns="90000" rIns="90000" tIns="45000" bIns="45000"/>
          <a:p>
            <a:pPr>
              <a:lnSpc>
                <a:spcPct val="100000"/>
              </a:lnSpc>
            </a:pPr>
            <a:r>
              <a:rPr lang="en-US" sz="1200">
                <a:solidFill>
                  <a:srgbClr val="000000"/>
                </a:solidFill>
                <a:latin typeface="Times New Roman"/>
              </a:rPr>
              <a:t>Application</a:t>
            </a:r>
            <a:r>
              <a:rPr lang="en-US" sz="1200">
                <a:solidFill>
                  <a:srgbClr val="000000"/>
                </a:solidFill>
                <a:latin typeface="Calibri"/>
              </a:rPr>
              <a:t> </a:t>
            </a:r>
            <a:r>
              <a:rPr lang="en-US" sz="1050">
                <a:solidFill>
                  <a:srgbClr val="000000"/>
                </a:solidFill>
                <a:latin typeface="Lucida Calligraphy"/>
              </a:rPr>
              <a:t>A</a:t>
            </a:r>
            <a:r>
              <a:rPr lang="en-US" sz="1050" baseline="-25000">
                <a:solidFill>
                  <a:srgbClr val="000000"/>
                </a:solidFill>
                <a:latin typeface="Calibri"/>
              </a:rPr>
              <a:t> 1</a:t>
            </a:r>
            <a:endParaRPr/>
          </a:p>
        </p:txBody>
      </p:sp>
      <p:sp>
        <p:nvSpPr>
          <p:cNvPr id="177" name="CustomShape 56"/>
          <p:cNvSpPr/>
          <p:nvPr/>
        </p:nvSpPr>
        <p:spPr>
          <a:xfrm>
            <a:off x="1000080" y="4359600"/>
            <a:ext cx="1101600" cy="290160"/>
          </a:xfrm>
          <a:prstGeom prst="rect">
            <a:avLst/>
          </a:prstGeom>
          <a:noFill/>
          <a:ln>
            <a:noFill/>
          </a:ln>
        </p:spPr>
        <p:txBody>
          <a:bodyPr wrap="none" lIns="90000" rIns="90000" tIns="45000" bIns="45000"/>
          <a:p>
            <a:pPr>
              <a:lnSpc>
                <a:spcPct val="100000"/>
              </a:lnSpc>
            </a:pPr>
            <a:r>
              <a:rPr lang="en-US" sz="1200">
                <a:solidFill>
                  <a:srgbClr val="000000"/>
                </a:solidFill>
                <a:latin typeface="Times New Roman"/>
              </a:rPr>
              <a:t>Application </a:t>
            </a:r>
            <a:r>
              <a:rPr lang="en-US" sz="1050">
                <a:solidFill>
                  <a:srgbClr val="000000"/>
                </a:solidFill>
                <a:latin typeface="Lucida Calligraphy"/>
              </a:rPr>
              <a:t>A</a:t>
            </a:r>
            <a:r>
              <a:rPr lang="en-US" sz="1050" baseline="-25000">
                <a:solidFill>
                  <a:srgbClr val="000000"/>
                </a:solidFill>
                <a:latin typeface="Calibri"/>
              </a:rPr>
              <a:t> 2</a:t>
            </a:r>
            <a:endParaRPr/>
          </a:p>
        </p:txBody>
      </p:sp>
      <p:sp>
        <p:nvSpPr>
          <p:cNvPr id="178" name="CustomShape 57"/>
          <p:cNvSpPr/>
          <p:nvPr/>
        </p:nvSpPr>
        <p:spPr>
          <a:xfrm>
            <a:off x="998280" y="4676040"/>
            <a:ext cx="1112040" cy="290160"/>
          </a:xfrm>
          <a:prstGeom prst="rect">
            <a:avLst/>
          </a:prstGeom>
          <a:noFill/>
          <a:ln>
            <a:noFill/>
          </a:ln>
        </p:spPr>
        <p:txBody>
          <a:bodyPr wrap="none" lIns="90000" rIns="90000" tIns="45000" bIns="45000"/>
          <a:p>
            <a:pPr>
              <a:lnSpc>
                <a:spcPct val="100000"/>
              </a:lnSpc>
            </a:pPr>
            <a:r>
              <a:rPr lang="en-US" sz="1200">
                <a:solidFill>
                  <a:srgbClr val="000000"/>
                </a:solidFill>
                <a:latin typeface="Times New Roman"/>
              </a:rPr>
              <a:t>Application</a:t>
            </a:r>
            <a:r>
              <a:rPr lang="en-US" sz="1200">
                <a:solidFill>
                  <a:srgbClr val="000000"/>
                </a:solidFill>
                <a:latin typeface="Calibri"/>
              </a:rPr>
              <a:t> </a:t>
            </a:r>
            <a:r>
              <a:rPr lang="en-US" sz="1050">
                <a:solidFill>
                  <a:srgbClr val="000000"/>
                </a:solidFill>
                <a:latin typeface="Lucida Calligraphy"/>
              </a:rPr>
              <a:t>A</a:t>
            </a:r>
            <a:r>
              <a:rPr lang="en-US" sz="1050" baseline="-25000">
                <a:solidFill>
                  <a:srgbClr val="000000"/>
                </a:solidFill>
                <a:latin typeface="Calibri"/>
              </a:rPr>
              <a:t> 3</a:t>
            </a:r>
            <a:endParaRPr/>
          </a:p>
        </p:txBody>
      </p:sp>
      <p:sp>
        <p:nvSpPr>
          <p:cNvPr id="179" name="CustomShape 58"/>
          <p:cNvSpPr/>
          <p:nvPr/>
        </p:nvSpPr>
        <p:spPr>
          <a:xfrm>
            <a:off x="866880" y="2249280"/>
            <a:ext cx="203760" cy="208080"/>
          </a:xfrm>
          <a:prstGeom prst="ellipse">
            <a:avLst/>
          </a:prstGeom>
          <a:solidFill>
            <a:srgbClr val="a50f15"/>
          </a:solidFill>
          <a:ln w="9360">
            <a:solidFill>
              <a:srgbClr val="808080"/>
            </a:solidFill>
            <a:round/>
          </a:ln>
        </p:spPr>
      </p:sp>
      <p:sp>
        <p:nvSpPr>
          <p:cNvPr id="180" name="CustomShape 59"/>
          <p:cNvSpPr/>
          <p:nvPr/>
        </p:nvSpPr>
        <p:spPr>
          <a:xfrm>
            <a:off x="334800" y="2100240"/>
            <a:ext cx="458280" cy="226440"/>
          </a:xfrm>
          <a:prstGeom prst="wedgeEllipseCallout">
            <a:avLst>
              <a:gd name="adj1" fmla="val 75531"/>
              <a:gd name="adj2" fmla="val 40085"/>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SIL3</a:t>
            </a:r>
            <a:endParaRPr/>
          </a:p>
        </p:txBody>
      </p:sp>
      <p:sp>
        <p:nvSpPr>
          <p:cNvPr id="181" name="CustomShape 60"/>
          <p:cNvSpPr/>
          <p:nvPr/>
        </p:nvSpPr>
        <p:spPr>
          <a:xfrm>
            <a:off x="334800" y="2689560"/>
            <a:ext cx="458280" cy="226440"/>
          </a:xfrm>
          <a:prstGeom prst="wedgeEllipseCallout">
            <a:avLst>
              <a:gd name="adj1" fmla="val 75531"/>
              <a:gd name="adj2" fmla="val 40085"/>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SIL3</a:t>
            </a:r>
            <a:endParaRPr/>
          </a:p>
        </p:txBody>
      </p:sp>
      <p:sp>
        <p:nvSpPr>
          <p:cNvPr id="182" name="CustomShape 61"/>
          <p:cNvSpPr/>
          <p:nvPr/>
        </p:nvSpPr>
        <p:spPr>
          <a:xfrm>
            <a:off x="333360" y="3351600"/>
            <a:ext cx="458280" cy="226440"/>
          </a:xfrm>
          <a:prstGeom prst="wedgeEllipseCallout">
            <a:avLst>
              <a:gd name="adj1" fmla="val 75531"/>
              <a:gd name="adj2" fmla="val 40085"/>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183" name="CustomShape 62"/>
          <p:cNvSpPr/>
          <p:nvPr/>
        </p:nvSpPr>
        <p:spPr>
          <a:xfrm>
            <a:off x="1157040" y="1980000"/>
            <a:ext cx="481320" cy="226440"/>
          </a:xfrm>
          <a:prstGeom prst="wedgeEllipseCallout">
            <a:avLst>
              <a:gd name="adj1" fmla="val 46107"/>
              <a:gd name="adj2" fmla="val 91582"/>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184" name="CustomShape 63"/>
          <p:cNvSpPr/>
          <p:nvPr/>
        </p:nvSpPr>
        <p:spPr>
          <a:xfrm>
            <a:off x="1185840" y="3776760"/>
            <a:ext cx="481320" cy="226440"/>
          </a:xfrm>
          <a:prstGeom prst="wedgeEllipseCallout">
            <a:avLst>
              <a:gd name="adj1" fmla="val 46107"/>
              <a:gd name="adj2" fmla="val -96013"/>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185" name="CustomShape 64"/>
          <p:cNvSpPr/>
          <p:nvPr/>
        </p:nvSpPr>
        <p:spPr>
          <a:xfrm>
            <a:off x="1846800" y="3776760"/>
            <a:ext cx="481320" cy="226440"/>
          </a:xfrm>
          <a:prstGeom prst="wedgeEllipseCallout">
            <a:avLst>
              <a:gd name="adj1" fmla="val 46107"/>
              <a:gd name="adj2" fmla="val -96013"/>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SIL1</a:t>
            </a:r>
            <a:endParaRPr/>
          </a:p>
        </p:txBody>
      </p:sp>
      <p:sp>
        <p:nvSpPr>
          <p:cNvPr id="186" name="CustomShape 65"/>
          <p:cNvSpPr/>
          <p:nvPr/>
        </p:nvSpPr>
        <p:spPr>
          <a:xfrm>
            <a:off x="2337120" y="2949480"/>
            <a:ext cx="481320" cy="226440"/>
          </a:xfrm>
          <a:prstGeom prst="wedgeEllipseCallout">
            <a:avLst>
              <a:gd name="adj1" fmla="val 14952"/>
              <a:gd name="adj2" fmla="val -110726"/>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SIL2</a:t>
            </a:r>
            <a:endParaRPr/>
          </a:p>
        </p:txBody>
      </p:sp>
      <p:sp>
        <p:nvSpPr>
          <p:cNvPr id="187" name="CustomShape 66"/>
          <p:cNvSpPr/>
          <p:nvPr/>
        </p:nvSpPr>
        <p:spPr>
          <a:xfrm>
            <a:off x="2427120" y="2021760"/>
            <a:ext cx="481320" cy="226440"/>
          </a:xfrm>
          <a:prstGeom prst="wedgeEllipseCallout">
            <a:avLst>
              <a:gd name="adj1" fmla="val -57741"/>
              <a:gd name="adj2" fmla="val 73191"/>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SIL1</a:t>
            </a:r>
            <a:endParaRPr/>
          </a:p>
        </p:txBody>
      </p:sp>
      <p:sp>
        <p:nvSpPr>
          <p:cNvPr id="188" name="CustomShape 67"/>
          <p:cNvSpPr/>
          <p:nvPr/>
        </p:nvSpPr>
        <p:spPr>
          <a:xfrm>
            <a:off x="874080" y="4071960"/>
            <a:ext cx="203760" cy="208080"/>
          </a:xfrm>
          <a:prstGeom prst="ellipse">
            <a:avLst/>
          </a:prstGeom>
          <a:solidFill>
            <a:srgbClr val="a50f15"/>
          </a:solidFill>
          <a:ln w="9360">
            <a:solidFill>
              <a:srgbClr val="808080"/>
            </a:solidFill>
            <a:round/>
          </a:ln>
        </p:spPr>
      </p:sp>
      <p:sp>
        <p:nvSpPr>
          <p:cNvPr id="189" name="CustomShape 68"/>
          <p:cNvSpPr/>
          <p:nvPr/>
        </p:nvSpPr>
        <p:spPr>
          <a:xfrm>
            <a:off x="866880" y="4404960"/>
            <a:ext cx="203760" cy="208080"/>
          </a:xfrm>
          <a:prstGeom prst="ellipse">
            <a:avLst/>
          </a:prstGeom>
          <a:solidFill>
            <a:srgbClr val="006d2c"/>
          </a:solidFill>
          <a:ln w="9360">
            <a:solidFill>
              <a:srgbClr val="808080"/>
            </a:solidFill>
            <a:round/>
          </a:ln>
        </p:spPr>
      </p:sp>
      <p:sp>
        <p:nvSpPr>
          <p:cNvPr id="190" name="CustomShape 69"/>
          <p:cNvSpPr/>
          <p:nvPr/>
        </p:nvSpPr>
        <p:spPr>
          <a:xfrm>
            <a:off x="866880" y="4730400"/>
            <a:ext cx="203760" cy="208080"/>
          </a:xfrm>
          <a:prstGeom prst="ellipse">
            <a:avLst/>
          </a:prstGeom>
          <a:solidFill>
            <a:srgbClr val="003366"/>
          </a:solidFill>
          <a:ln w="9360">
            <a:solidFill>
              <a:srgbClr val="808080"/>
            </a:solidFill>
            <a:round/>
          </a:ln>
        </p:spPr>
      </p:sp>
      <p:sp>
        <p:nvSpPr>
          <p:cNvPr id="191" name="CustomShape 70"/>
          <p:cNvSpPr/>
          <p:nvPr/>
        </p:nvSpPr>
        <p:spPr>
          <a:xfrm>
            <a:off x="3652200" y="2160000"/>
            <a:ext cx="888480" cy="85104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92" name="CustomShape 71"/>
          <p:cNvSpPr/>
          <p:nvPr/>
        </p:nvSpPr>
        <p:spPr>
          <a:xfrm>
            <a:off x="4716720" y="2160000"/>
            <a:ext cx="888480" cy="85104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93" name="Line 72"/>
          <p:cNvSpPr/>
          <p:nvPr/>
        </p:nvSpPr>
        <p:spPr>
          <a:xfrm flipH="1">
            <a:off x="4096080" y="3011760"/>
            <a:ext cx="1080" cy="303840"/>
          </a:xfrm>
          <a:prstGeom prst="line">
            <a:avLst/>
          </a:prstGeom>
          <a:ln w="25560">
            <a:solidFill>
              <a:srgbClr val="000000"/>
            </a:solidFill>
            <a:round/>
          </a:ln>
        </p:spPr>
      </p:sp>
      <p:sp>
        <p:nvSpPr>
          <p:cNvPr id="194" name="Line 73"/>
          <p:cNvSpPr/>
          <p:nvPr/>
        </p:nvSpPr>
        <p:spPr>
          <a:xfrm flipH="1">
            <a:off x="5159880" y="3011400"/>
            <a:ext cx="1080" cy="301320"/>
          </a:xfrm>
          <a:prstGeom prst="line">
            <a:avLst/>
          </a:prstGeom>
          <a:ln w="25560">
            <a:solidFill>
              <a:srgbClr val="000000"/>
            </a:solidFill>
            <a:round/>
          </a:ln>
        </p:spPr>
      </p:sp>
      <p:sp>
        <p:nvSpPr>
          <p:cNvPr id="195" name="Line 74"/>
          <p:cNvSpPr/>
          <p:nvPr/>
        </p:nvSpPr>
        <p:spPr>
          <a:xfrm flipH="1">
            <a:off x="4539960" y="3315240"/>
            <a:ext cx="1080" cy="301680"/>
          </a:xfrm>
          <a:prstGeom prst="line">
            <a:avLst/>
          </a:prstGeom>
          <a:ln w="25560">
            <a:solidFill>
              <a:srgbClr val="000000"/>
            </a:solidFill>
            <a:round/>
          </a:ln>
        </p:spPr>
      </p:sp>
      <p:sp>
        <p:nvSpPr>
          <p:cNvPr id="196" name="Line 75"/>
          <p:cNvSpPr/>
          <p:nvPr/>
        </p:nvSpPr>
        <p:spPr>
          <a:xfrm>
            <a:off x="3502440" y="3312720"/>
            <a:ext cx="2193120" cy="1080"/>
          </a:xfrm>
          <a:prstGeom prst="line">
            <a:avLst/>
          </a:prstGeom>
          <a:ln w="73080">
            <a:solidFill>
              <a:srgbClr val="000000"/>
            </a:solidFill>
            <a:round/>
          </a:ln>
        </p:spPr>
      </p:sp>
      <p:sp>
        <p:nvSpPr>
          <p:cNvPr id="197" name="CustomShape 76"/>
          <p:cNvSpPr/>
          <p:nvPr/>
        </p:nvSpPr>
        <p:spPr>
          <a:xfrm>
            <a:off x="4097160" y="3616920"/>
            <a:ext cx="888480" cy="85104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198" name="CustomShape 77"/>
          <p:cNvSpPr/>
          <p:nvPr/>
        </p:nvSpPr>
        <p:spPr>
          <a:xfrm>
            <a:off x="2988000" y="3187080"/>
            <a:ext cx="366480" cy="232560"/>
          </a:xfrm>
          <a:prstGeom prst="rightArrow">
            <a:avLst>
              <a:gd name="adj1" fmla="val 50000"/>
              <a:gd name="adj2" fmla="val 50000"/>
            </a:avLst>
          </a:prstGeom>
          <a:solidFill>
            <a:srgbClr val="808080"/>
          </a:solidFill>
          <a:ln w="9360">
            <a:solidFill>
              <a:srgbClr val="000000"/>
            </a:solidFill>
            <a:round/>
          </a:ln>
        </p:spPr>
      </p:sp>
      <p:sp>
        <p:nvSpPr>
          <p:cNvPr id="199" name="CustomShape 78"/>
          <p:cNvSpPr/>
          <p:nvPr/>
        </p:nvSpPr>
        <p:spPr>
          <a:xfrm>
            <a:off x="3445920" y="1531080"/>
            <a:ext cx="2321280" cy="576360"/>
          </a:xfrm>
          <a:prstGeom prst="rect">
            <a:avLst/>
          </a:prstGeom>
          <a:noFill/>
          <a:ln>
            <a:noFill/>
          </a:ln>
        </p:spPr>
        <p:txBody>
          <a:bodyPr lIns="90000" rIns="90000" tIns="45000" bIns="45000"/>
          <a:p>
            <a:pPr algn="ctr">
              <a:lnSpc>
                <a:spcPct val="100000"/>
              </a:lnSpc>
            </a:pPr>
            <a:r>
              <a:rPr lang="en-US" sz="1600">
                <a:solidFill>
                  <a:srgbClr val="000000"/>
                </a:solidFill>
                <a:latin typeface="Calibri"/>
              </a:rPr>
              <a:t>Integrated Architecture</a:t>
            </a:r>
            <a:endParaRPr/>
          </a:p>
        </p:txBody>
      </p:sp>
      <p:sp>
        <p:nvSpPr>
          <p:cNvPr id="200" name="CustomShape 79"/>
          <p:cNvSpPr/>
          <p:nvPr/>
        </p:nvSpPr>
        <p:spPr>
          <a:xfrm>
            <a:off x="4222080" y="2249280"/>
            <a:ext cx="203760" cy="208080"/>
          </a:xfrm>
          <a:prstGeom prst="ellipse">
            <a:avLst/>
          </a:prstGeom>
          <a:solidFill>
            <a:srgbClr val="a50f15"/>
          </a:solidFill>
          <a:ln w="9360">
            <a:solidFill>
              <a:srgbClr val="808080"/>
            </a:solidFill>
            <a:round/>
          </a:ln>
        </p:spPr>
      </p:sp>
      <p:sp>
        <p:nvSpPr>
          <p:cNvPr id="201" name="CustomShape 80"/>
          <p:cNvSpPr/>
          <p:nvPr/>
        </p:nvSpPr>
        <p:spPr>
          <a:xfrm>
            <a:off x="3774240" y="2722680"/>
            <a:ext cx="203760" cy="208080"/>
          </a:xfrm>
          <a:prstGeom prst="ellipse">
            <a:avLst/>
          </a:prstGeom>
          <a:solidFill>
            <a:srgbClr val="003366"/>
          </a:solidFill>
          <a:ln w="9360">
            <a:solidFill>
              <a:srgbClr val="808080"/>
            </a:solidFill>
            <a:round/>
          </a:ln>
        </p:spPr>
      </p:sp>
      <p:sp>
        <p:nvSpPr>
          <p:cNvPr id="202" name="CustomShape 81"/>
          <p:cNvSpPr/>
          <p:nvPr/>
        </p:nvSpPr>
        <p:spPr>
          <a:xfrm>
            <a:off x="3774240" y="2249280"/>
            <a:ext cx="203760" cy="208080"/>
          </a:xfrm>
          <a:prstGeom prst="ellipse">
            <a:avLst/>
          </a:prstGeom>
          <a:solidFill>
            <a:srgbClr val="a50f15"/>
          </a:solidFill>
          <a:ln w="9360">
            <a:solidFill>
              <a:srgbClr val="808080"/>
            </a:solidFill>
            <a:round/>
          </a:ln>
        </p:spPr>
      </p:sp>
      <p:sp>
        <p:nvSpPr>
          <p:cNvPr id="203" name="CustomShape 82"/>
          <p:cNvSpPr/>
          <p:nvPr/>
        </p:nvSpPr>
        <p:spPr>
          <a:xfrm>
            <a:off x="4825800" y="2248560"/>
            <a:ext cx="203760" cy="208080"/>
          </a:xfrm>
          <a:prstGeom prst="ellipse">
            <a:avLst/>
          </a:prstGeom>
          <a:solidFill>
            <a:srgbClr val="003366"/>
          </a:solidFill>
          <a:ln w="9360">
            <a:solidFill>
              <a:srgbClr val="808080"/>
            </a:solidFill>
            <a:round/>
          </a:ln>
        </p:spPr>
      </p:sp>
      <p:sp>
        <p:nvSpPr>
          <p:cNvPr id="204" name="CustomShape 83"/>
          <p:cNvSpPr/>
          <p:nvPr/>
        </p:nvSpPr>
        <p:spPr>
          <a:xfrm>
            <a:off x="5285880" y="2248560"/>
            <a:ext cx="203760" cy="208080"/>
          </a:xfrm>
          <a:prstGeom prst="ellipse">
            <a:avLst/>
          </a:prstGeom>
          <a:solidFill>
            <a:srgbClr val="006d2c"/>
          </a:solidFill>
          <a:ln w="9360">
            <a:solidFill>
              <a:srgbClr val="808080"/>
            </a:solidFill>
            <a:round/>
          </a:ln>
        </p:spPr>
      </p:sp>
      <p:sp>
        <p:nvSpPr>
          <p:cNvPr id="205" name="CustomShape 84"/>
          <p:cNvSpPr/>
          <p:nvPr/>
        </p:nvSpPr>
        <p:spPr>
          <a:xfrm>
            <a:off x="5285880" y="2705760"/>
            <a:ext cx="203760" cy="208080"/>
          </a:xfrm>
          <a:prstGeom prst="ellipse">
            <a:avLst/>
          </a:prstGeom>
          <a:solidFill>
            <a:srgbClr val="a50f15"/>
          </a:solidFill>
          <a:ln w="9360">
            <a:solidFill>
              <a:srgbClr val="808080"/>
            </a:solidFill>
            <a:round/>
          </a:ln>
        </p:spPr>
      </p:sp>
      <p:sp>
        <p:nvSpPr>
          <p:cNvPr id="206" name="CustomShape 85"/>
          <p:cNvSpPr/>
          <p:nvPr/>
        </p:nvSpPr>
        <p:spPr>
          <a:xfrm>
            <a:off x="4210920" y="3713400"/>
            <a:ext cx="203760" cy="208080"/>
          </a:xfrm>
          <a:prstGeom prst="ellipse">
            <a:avLst/>
          </a:prstGeom>
          <a:solidFill>
            <a:srgbClr val="003366"/>
          </a:solidFill>
          <a:ln w="9360">
            <a:solidFill>
              <a:srgbClr val="808080"/>
            </a:solidFill>
            <a:round/>
          </a:ln>
        </p:spPr>
      </p:sp>
      <p:sp>
        <p:nvSpPr>
          <p:cNvPr id="207" name="CustomShape 86"/>
          <p:cNvSpPr/>
          <p:nvPr/>
        </p:nvSpPr>
        <p:spPr>
          <a:xfrm>
            <a:off x="4673520" y="4146480"/>
            <a:ext cx="203760" cy="208080"/>
          </a:xfrm>
          <a:prstGeom prst="ellipse">
            <a:avLst/>
          </a:prstGeom>
          <a:solidFill>
            <a:srgbClr val="006d2c"/>
          </a:solidFill>
          <a:ln w="9360">
            <a:solidFill>
              <a:srgbClr val="808080"/>
            </a:solidFill>
            <a:round/>
          </a:ln>
        </p:spPr>
      </p:sp>
      <p:sp>
        <p:nvSpPr>
          <p:cNvPr id="208" name="CustomShape 87"/>
          <p:cNvSpPr/>
          <p:nvPr/>
        </p:nvSpPr>
        <p:spPr>
          <a:xfrm>
            <a:off x="3445920" y="1966680"/>
            <a:ext cx="481320" cy="226440"/>
          </a:xfrm>
          <a:prstGeom prst="wedgeEllipseCallout">
            <a:avLst>
              <a:gd name="adj1" fmla="val 35510"/>
              <a:gd name="adj2" fmla="val 99089"/>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209" name="CustomShape 88"/>
          <p:cNvSpPr/>
          <p:nvPr/>
        </p:nvSpPr>
        <p:spPr>
          <a:xfrm>
            <a:off x="3933360" y="1966680"/>
            <a:ext cx="481320" cy="226440"/>
          </a:xfrm>
          <a:prstGeom prst="wedgeEllipseCallout">
            <a:avLst>
              <a:gd name="adj1" fmla="val 31978"/>
              <a:gd name="adj2" fmla="val 94085"/>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210" name="CustomShape 89"/>
          <p:cNvSpPr/>
          <p:nvPr/>
        </p:nvSpPr>
        <p:spPr>
          <a:xfrm>
            <a:off x="3445920" y="2948040"/>
            <a:ext cx="481320" cy="226440"/>
          </a:xfrm>
          <a:prstGeom prst="wedgeEllipseCallout">
            <a:avLst>
              <a:gd name="adj1" fmla="val 36687"/>
              <a:gd name="adj2" fmla="val -81085"/>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211" name="CustomShape 90"/>
          <p:cNvSpPr/>
          <p:nvPr/>
        </p:nvSpPr>
        <p:spPr>
          <a:xfrm>
            <a:off x="3813840" y="3431520"/>
            <a:ext cx="481320" cy="226440"/>
          </a:xfrm>
          <a:prstGeom prst="wedgeEllipseCallout">
            <a:avLst>
              <a:gd name="adj1" fmla="val 46107"/>
              <a:gd name="adj2" fmla="val 91582"/>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212" name="CustomShape 91"/>
          <p:cNvSpPr/>
          <p:nvPr/>
        </p:nvSpPr>
        <p:spPr>
          <a:xfrm>
            <a:off x="4789080" y="1966680"/>
            <a:ext cx="481320" cy="226440"/>
          </a:xfrm>
          <a:prstGeom prst="wedgeEllipseCallout">
            <a:avLst>
              <a:gd name="adj1" fmla="val -29250"/>
              <a:gd name="adj2" fmla="val 96587"/>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213" name="CustomShape 92"/>
          <p:cNvSpPr/>
          <p:nvPr/>
        </p:nvSpPr>
        <p:spPr>
          <a:xfrm>
            <a:off x="5285880" y="1966680"/>
            <a:ext cx="481320" cy="226440"/>
          </a:xfrm>
          <a:prstGeom prst="wedgeEllipseCallout">
            <a:avLst>
              <a:gd name="adj1" fmla="val -23362"/>
              <a:gd name="adj2" fmla="val 94085"/>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214" name="CustomShape 93"/>
          <p:cNvSpPr/>
          <p:nvPr/>
        </p:nvSpPr>
        <p:spPr>
          <a:xfrm>
            <a:off x="5285880" y="2949480"/>
            <a:ext cx="481320" cy="226440"/>
          </a:xfrm>
          <a:prstGeom prst="wedgeEllipseCallout">
            <a:avLst>
              <a:gd name="adj1" fmla="val -23362"/>
              <a:gd name="adj2" fmla="val -88592"/>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215" name="CustomShape 94"/>
          <p:cNvSpPr/>
          <p:nvPr/>
        </p:nvSpPr>
        <p:spPr>
          <a:xfrm>
            <a:off x="4877640" y="4386960"/>
            <a:ext cx="481320" cy="226440"/>
          </a:xfrm>
          <a:prstGeom prst="wedgeEllipseCallout">
            <a:avLst>
              <a:gd name="adj1" fmla="val -58686"/>
              <a:gd name="adj2" fmla="val -88592"/>
            </a:avLst>
          </a:prstGeom>
          <a:solidFill>
            <a:srgbClr val="ffffff"/>
          </a:solidFill>
          <a:ln w="25560">
            <a:solidFill>
              <a:srgbClr val="e75c00"/>
            </a:solidFill>
            <a:round/>
          </a:ln>
        </p:spPr>
        <p:txBody>
          <a:bodyPr lIns="0" rIns="0" tIns="0" bIns="0" anchor="b"/>
          <a:p>
            <a:pPr>
              <a:lnSpc>
                <a:spcPct val="100000"/>
              </a:lnSpc>
            </a:pPr>
            <a:r>
              <a:rPr lang="en-US" sz="1050">
                <a:solidFill>
                  <a:srgbClr val="000000"/>
                </a:solidFill>
                <a:latin typeface="Times New Roman"/>
                <a:ea typeface="ＭＳ Ｐゴシック"/>
              </a:rPr>
              <a:t>SIL4</a:t>
            </a:r>
            <a:endParaRPr/>
          </a:p>
        </p:txBody>
      </p:sp>
      <p:sp>
        <p:nvSpPr>
          <p:cNvPr id="216" name="CustomShape 95"/>
          <p:cNvSpPr/>
          <p:nvPr/>
        </p:nvSpPr>
        <p:spPr>
          <a:xfrm>
            <a:off x="333360" y="4976640"/>
            <a:ext cx="2653920" cy="1062720"/>
          </a:xfrm>
          <a:prstGeom prst="rect">
            <a:avLst/>
          </a:prstGeom>
          <a:noFill/>
          <a:ln>
            <a:noFill/>
          </a:ln>
        </p:spPr>
        <p:txBody>
          <a:bodyPr lIns="90000" rIns="90000" tIns="45000" bIns="45000" anchor="ctr"/>
          <a:p>
            <a:pPr algn="ctr">
              <a:lnSpc>
                <a:spcPct val="100000"/>
              </a:lnSpc>
            </a:pPr>
            <a:r>
              <a:rPr lang="en-US" sz="1600">
                <a:solidFill>
                  <a:srgbClr val="08519c"/>
                </a:solidFill>
                <a:latin typeface="Calibri"/>
              </a:rPr>
              <a:t>SIL: Safety Integrity Level</a:t>
            </a:r>
            <a:endParaRPr/>
          </a:p>
          <a:p>
            <a:pPr algn="ctr">
              <a:lnSpc>
                <a:spcPct val="100000"/>
              </a:lnSpc>
            </a:pPr>
            <a:r>
              <a:rPr lang="en-US" sz="1600">
                <a:solidFill>
                  <a:srgbClr val="08519c"/>
                </a:solidFill>
                <a:latin typeface="Calibri"/>
              </a:rPr>
              <a:t>dictates certification costs</a:t>
            </a:r>
            <a:endParaRPr/>
          </a:p>
        </p:txBody>
      </p:sp>
      <p:sp>
        <p:nvSpPr>
          <p:cNvPr id="217" name="CustomShape 96"/>
          <p:cNvSpPr/>
          <p:nvPr/>
        </p:nvSpPr>
        <p:spPr>
          <a:xfrm>
            <a:off x="3389400" y="5230440"/>
            <a:ext cx="2653920" cy="819720"/>
          </a:xfrm>
          <a:prstGeom prst="rect">
            <a:avLst/>
          </a:prstGeom>
          <a:noFill/>
          <a:ln>
            <a:noFill/>
          </a:ln>
        </p:spPr>
        <p:txBody>
          <a:bodyPr lIns="90000" rIns="90000" tIns="45000" bIns="45000"/>
          <a:p>
            <a:pPr algn="ctr">
              <a:lnSpc>
                <a:spcPct val="100000"/>
              </a:lnSpc>
            </a:pPr>
            <a:r>
              <a:rPr lang="en-US" sz="1600">
                <a:solidFill>
                  <a:srgbClr val="08519c"/>
                </a:solidFill>
                <a:latin typeface="Calibri"/>
              </a:rPr>
              <a:t>No separation: </a:t>
            </a:r>
            <a:endParaRPr/>
          </a:p>
          <a:p>
            <a:pPr algn="ctr">
              <a:lnSpc>
                <a:spcPct val="100000"/>
              </a:lnSpc>
            </a:pPr>
            <a:r>
              <a:rPr lang="en-US" sz="1600">
                <a:solidFill>
                  <a:srgbClr val="08519c"/>
                </a:solidFill>
                <a:latin typeface="Calibri"/>
              </a:rPr>
              <a:t>certification is expensive</a:t>
            </a:r>
            <a:endParaRPr/>
          </a:p>
        </p:txBody>
      </p:sp>
      <p:sp>
        <p:nvSpPr>
          <p:cNvPr id="218" name="CustomShape 97"/>
          <p:cNvSpPr/>
          <p:nvPr/>
        </p:nvSpPr>
        <p:spPr>
          <a:xfrm>
            <a:off x="6376680" y="5230440"/>
            <a:ext cx="2653920" cy="577080"/>
          </a:xfrm>
          <a:prstGeom prst="rect">
            <a:avLst/>
          </a:prstGeom>
          <a:noFill/>
          <a:ln>
            <a:noFill/>
          </a:ln>
        </p:spPr>
        <p:txBody>
          <a:bodyPr lIns="90000" rIns="90000" tIns="45000" bIns="45000"/>
          <a:p>
            <a:pPr algn="ctr">
              <a:lnSpc>
                <a:spcPct val="100000"/>
              </a:lnSpc>
            </a:pPr>
            <a:r>
              <a:rPr lang="en-US" sz="1600">
                <a:solidFill>
                  <a:srgbClr val="08519c"/>
                </a:solidFill>
                <a:latin typeface="Calibri"/>
              </a:rPr>
              <a:t>Separation through partitioning</a:t>
            </a:r>
            <a:endParaRPr/>
          </a:p>
        </p:txBody>
      </p:sp>
    </p:spTree>
  </p:cSld>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2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2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Introduction</a:t>
            </a:r>
            <a:endParaRPr/>
          </a:p>
        </p:txBody>
      </p:sp>
      <p:pic>
        <p:nvPicPr>
          <p:cNvPr id="220" name="Picture 5" descr=""/>
          <p:cNvPicPr/>
          <p:nvPr/>
        </p:nvPicPr>
        <p:blipFill>
          <a:blip r:embed="rId1"/>
          <a:stretch>
            <a:fillRect/>
          </a:stretch>
        </p:blipFill>
        <p:spPr>
          <a:xfrm>
            <a:off x="357120" y="1139040"/>
            <a:ext cx="8147160" cy="1386360"/>
          </a:xfrm>
          <a:prstGeom prst="rect">
            <a:avLst/>
          </a:prstGeom>
          <a:ln>
            <a:noFill/>
          </a:ln>
        </p:spPr>
      </p:pic>
      <p:pic>
        <p:nvPicPr>
          <p:cNvPr id="221" name="Picture 6" descr=""/>
          <p:cNvPicPr/>
          <p:nvPr/>
        </p:nvPicPr>
        <p:blipFill>
          <a:blip r:embed="rId2"/>
          <a:stretch>
            <a:fillRect/>
          </a:stretch>
        </p:blipFill>
        <p:spPr>
          <a:xfrm>
            <a:off x="2429640" y="2851920"/>
            <a:ext cx="4282560" cy="3561480"/>
          </a:xfrm>
          <a:prstGeom prst="rect">
            <a:avLst/>
          </a:prstGeom>
          <a:ln>
            <a:noFill/>
          </a:ln>
        </p:spPr>
      </p:pic>
    </p:spTree>
  </p:cSld>
  <p:timing>
    <p:tnLst>
      <p:par>
        <p:cTn id="89" dur="indefinite" restart="never" nodeType="tmRoot">
          <p:childTnLst>
            <p:seq>
              <p:cTn id="90" dur="indefinite" nodeType="mainSeq">
                <p:childTnLst>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CustomShape 1"/>
          <p:cNvSpPr/>
          <p:nvPr/>
        </p:nvSpPr>
        <p:spPr>
          <a:xfrm>
            <a:off x="6038280" y="5107320"/>
            <a:ext cx="3105360" cy="1275840"/>
          </a:xfrm>
          <a:prstGeom prst="rect">
            <a:avLst/>
          </a:prstGeom>
          <a:noFill/>
          <a:ln w="9360">
            <a:noFill/>
          </a:ln>
        </p:spPr>
        <p:txBody>
          <a:bodyPr lIns="0" rIns="0" tIns="0" bIns="0"/>
          <a:p>
            <a:pPr>
              <a:lnSpc>
                <a:spcPct val="100000"/>
              </a:lnSpc>
            </a:pPr>
            <a:r>
              <a:rPr lang="en-US">
                <a:solidFill>
                  <a:srgbClr val="08519c"/>
                </a:solidFill>
                <a:latin typeface="Calibri"/>
                <a:ea typeface="ＭＳ Ｐゴシック"/>
              </a:rPr>
              <a:t>Evaluation: worst-case schedulability analysis</a:t>
            </a:r>
            <a:endParaRPr/>
          </a:p>
        </p:txBody>
      </p:sp>
      <p:sp>
        <p:nvSpPr>
          <p:cNvPr id="223" name="TextShape 2"/>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Introduction: design space exploration</a:t>
            </a:r>
            <a:endParaRPr/>
          </a:p>
        </p:txBody>
      </p:sp>
      <p:sp>
        <p:nvSpPr>
          <p:cNvPr id="224" name="CustomShape 3"/>
          <p:cNvSpPr/>
          <p:nvPr/>
        </p:nvSpPr>
        <p:spPr>
          <a:xfrm>
            <a:off x="3588120" y="5717880"/>
            <a:ext cx="1914480" cy="774000"/>
          </a:xfrm>
          <a:prstGeom prst="rect">
            <a:avLst/>
          </a:prstGeom>
          <a:solidFill>
            <a:srgbClr val="006d2c"/>
          </a:solidFill>
          <a:ln w="9360">
            <a:solidFill>
              <a:srgbClr val="006633"/>
            </a:solidFill>
            <a:round/>
          </a:ln>
        </p:spPr>
        <p:txBody>
          <a:bodyPr lIns="0" rIns="0" tIns="0" bIns="0" anchor="ctr"/>
          <a:p>
            <a:pPr algn="ctr">
              <a:lnSpc>
                <a:spcPct val="100000"/>
              </a:lnSpc>
            </a:pPr>
            <a:r>
              <a:rPr lang="en-US">
                <a:solidFill>
                  <a:srgbClr val="ffffff"/>
                </a:solidFill>
                <a:latin typeface="Times New Roman"/>
                <a:ea typeface="ＭＳ Ｐゴシック"/>
              </a:rPr>
              <a:t>Operational architecture</a:t>
            </a:r>
            <a:endParaRPr/>
          </a:p>
        </p:txBody>
      </p:sp>
      <p:sp>
        <p:nvSpPr>
          <p:cNvPr id="225" name="CustomShape 4"/>
          <p:cNvSpPr/>
          <p:nvPr/>
        </p:nvSpPr>
        <p:spPr>
          <a:xfrm rot="2669400">
            <a:off x="3310920" y="1821960"/>
            <a:ext cx="1187280" cy="569880"/>
          </a:xfrm>
          <a:prstGeom prst="rightArrow">
            <a:avLst>
              <a:gd name="adj1" fmla="val 50000"/>
              <a:gd name="adj2" fmla="val 70669"/>
            </a:avLst>
          </a:prstGeom>
          <a:solidFill>
            <a:srgbClr val="bfbfbf"/>
          </a:solidFill>
          <a:ln w="9360">
            <a:solidFill>
              <a:srgbClr val="252525"/>
            </a:solidFill>
            <a:round/>
          </a:ln>
        </p:spPr>
      </p:sp>
      <p:sp>
        <p:nvSpPr>
          <p:cNvPr id="226" name="CustomShape 5"/>
          <p:cNvSpPr/>
          <p:nvPr/>
        </p:nvSpPr>
        <p:spPr>
          <a:xfrm>
            <a:off x="1652760" y="1000440"/>
            <a:ext cx="1935000" cy="768600"/>
          </a:xfrm>
          <a:prstGeom prst="roundRect">
            <a:avLst>
              <a:gd name="adj" fmla="val 16667"/>
            </a:avLst>
          </a:prstGeom>
          <a:solidFill>
            <a:srgbClr val="003366"/>
          </a:solidFill>
          <a:ln w="9360">
            <a:solidFill>
              <a:srgbClr val="3366cc"/>
            </a:solidFill>
            <a:round/>
          </a:ln>
        </p:spPr>
        <p:txBody>
          <a:bodyPr lIns="0" rIns="0" tIns="0" bIns="0" anchor="ctr"/>
          <a:p>
            <a:pPr algn="ctr">
              <a:lnSpc>
                <a:spcPct val="100000"/>
              </a:lnSpc>
            </a:pPr>
            <a:r>
              <a:rPr lang="en-US">
                <a:solidFill>
                  <a:srgbClr val="ffffff"/>
                </a:solidFill>
                <a:latin typeface="Times New Roman"/>
                <a:ea typeface="ＭＳ Ｐゴシック"/>
              </a:rPr>
              <a:t>Application </a:t>
            </a:r>
            <a:r>
              <a:rPr lang="en-US">
                <a:solidFill>
                  <a:srgbClr val="ffffff"/>
                </a:solidFill>
                <a:latin typeface="Times New Roman"/>
                <a:ea typeface="ＭＳ Ｐゴシック"/>
              </a:rPr>
              <a:t>
</a:t>
            </a:r>
            <a:r>
              <a:rPr lang="en-US">
                <a:solidFill>
                  <a:srgbClr val="ffffff"/>
                </a:solidFill>
                <a:latin typeface="Times New Roman"/>
                <a:ea typeface="ＭＳ Ｐゴシック"/>
              </a:rPr>
              <a:t>model</a:t>
            </a:r>
            <a:endParaRPr/>
          </a:p>
        </p:txBody>
      </p:sp>
      <p:sp>
        <p:nvSpPr>
          <p:cNvPr id="227" name="CustomShape 6"/>
          <p:cNvSpPr/>
          <p:nvPr/>
        </p:nvSpPr>
        <p:spPr>
          <a:xfrm rot="8121600">
            <a:off x="4584240" y="1822680"/>
            <a:ext cx="1187280" cy="569880"/>
          </a:xfrm>
          <a:prstGeom prst="rightArrow">
            <a:avLst>
              <a:gd name="adj1" fmla="val 50000"/>
              <a:gd name="adj2" fmla="val 70669"/>
            </a:avLst>
          </a:prstGeom>
          <a:solidFill>
            <a:srgbClr val="bfbfbf"/>
          </a:solidFill>
          <a:ln w="9360">
            <a:solidFill>
              <a:srgbClr val="252525"/>
            </a:solidFill>
            <a:round/>
          </a:ln>
        </p:spPr>
      </p:sp>
      <p:sp>
        <p:nvSpPr>
          <p:cNvPr id="228" name="CustomShape 7"/>
          <p:cNvSpPr/>
          <p:nvPr/>
        </p:nvSpPr>
        <p:spPr>
          <a:xfrm>
            <a:off x="5502960" y="1000440"/>
            <a:ext cx="1935000" cy="768600"/>
          </a:xfrm>
          <a:prstGeom prst="roundRect">
            <a:avLst>
              <a:gd name="adj" fmla="val 16667"/>
            </a:avLst>
          </a:prstGeom>
          <a:solidFill>
            <a:srgbClr val="003366"/>
          </a:solidFill>
          <a:ln w="9360">
            <a:solidFill>
              <a:srgbClr val="3366cc"/>
            </a:solidFill>
            <a:round/>
          </a:ln>
        </p:spPr>
        <p:txBody>
          <a:bodyPr lIns="0" rIns="0" tIns="0" bIns="0" anchor="ctr"/>
          <a:p>
            <a:pPr algn="ctr">
              <a:lnSpc>
                <a:spcPct val="100000"/>
              </a:lnSpc>
            </a:pPr>
            <a:r>
              <a:rPr lang="en-US">
                <a:solidFill>
                  <a:srgbClr val="ffffff"/>
                </a:solidFill>
                <a:latin typeface="Times New Roman"/>
                <a:ea typeface="ＭＳ Ｐゴシック"/>
              </a:rPr>
              <a:t>Platform </a:t>
            </a:r>
            <a:r>
              <a:rPr lang="en-US">
                <a:solidFill>
                  <a:srgbClr val="ffffff"/>
                </a:solidFill>
                <a:latin typeface="Times New Roman"/>
                <a:ea typeface="ＭＳ Ｐゴシック"/>
              </a:rPr>
              <a:t>
</a:t>
            </a:r>
            <a:r>
              <a:rPr lang="en-US">
                <a:solidFill>
                  <a:srgbClr val="ffffff"/>
                </a:solidFill>
                <a:latin typeface="Times New Roman"/>
                <a:ea typeface="ＭＳ Ｐゴシック"/>
              </a:rPr>
              <a:t>model</a:t>
            </a:r>
            <a:endParaRPr/>
          </a:p>
        </p:txBody>
      </p:sp>
      <p:sp>
        <p:nvSpPr>
          <p:cNvPr id="229" name="CustomShape 8"/>
          <p:cNvSpPr/>
          <p:nvPr/>
        </p:nvSpPr>
        <p:spPr>
          <a:xfrm rot="5400000">
            <a:off x="3978720" y="3246120"/>
            <a:ext cx="1187280" cy="569880"/>
          </a:xfrm>
          <a:prstGeom prst="rightArrow">
            <a:avLst>
              <a:gd name="adj1" fmla="val 50000"/>
              <a:gd name="adj2" fmla="val 70669"/>
            </a:avLst>
          </a:prstGeom>
          <a:solidFill>
            <a:srgbClr val="bfbfbf"/>
          </a:solidFill>
          <a:ln w="9360">
            <a:solidFill>
              <a:srgbClr val="252525"/>
            </a:solidFill>
            <a:round/>
          </a:ln>
        </p:spPr>
      </p:sp>
      <p:sp>
        <p:nvSpPr>
          <p:cNvPr id="230" name="CustomShape 9"/>
          <p:cNvSpPr/>
          <p:nvPr/>
        </p:nvSpPr>
        <p:spPr>
          <a:xfrm rot="5400000">
            <a:off x="3978720" y="4838760"/>
            <a:ext cx="1187280" cy="569880"/>
          </a:xfrm>
          <a:prstGeom prst="rightArrow">
            <a:avLst>
              <a:gd name="adj1" fmla="val 50000"/>
              <a:gd name="adj2" fmla="val 70669"/>
            </a:avLst>
          </a:prstGeom>
          <a:solidFill>
            <a:srgbClr val="bfbfbf"/>
          </a:solidFill>
          <a:ln w="9360">
            <a:solidFill>
              <a:srgbClr val="252525"/>
            </a:solidFill>
            <a:round/>
          </a:ln>
        </p:spPr>
      </p:sp>
      <p:sp>
        <p:nvSpPr>
          <p:cNvPr id="231" name="CustomShape 10"/>
          <p:cNvSpPr/>
          <p:nvPr/>
        </p:nvSpPr>
        <p:spPr>
          <a:xfrm>
            <a:off x="5099760" y="4262040"/>
            <a:ext cx="840960" cy="569880"/>
          </a:xfrm>
          <a:prstGeom prst="rightArrow">
            <a:avLst>
              <a:gd name="adj1" fmla="val 50000"/>
              <a:gd name="adj2" fmla="val 47943"/>
            </a:avLst>
          </a:prstGeom>
          <a:solidFill>
            <a:srgbClr val="bfbfbf"/>
          </a:solidFill>
          <a:ln w="9360">
            <a:solidFill>
              <a:srgbClr val="000000"/>
            </a:solidFill>
            <a:round/>
          </a:ln>
        </p:spPr>
      </p:sp>
      <p:sp>
        <p:nvSpPr>
          <p:cNvPr id="232" name="CustomShape 11"/>
          <p:cNvSpPr/>
          <p:nvPr/>
        </p:nvSpPr>
        <p:spPr>
          <a:xfrm>
            <a:off x="3588120" y="4125240"/>
            <a:ext cx="1935000" cy="858240"/>
          </a:xfrm>
          <a:prstGeom prst="roundRect">
            <a:avLst>
              <a:gd name="adj" fmla="val 16667"/>
            </a:avLst>
          </a:prstGeom>
          <a:solidFill>
            <a:srgbClr val="003366"/>
          </a:solidFill>
          <a:ln w="9360">
            <a:solidFill>
              <a:srgbClr val="3366cc"/>
            </a:solidFill>
            <a:round/>
          </a:ln>
        </p:spPr>
        <p:txBody>
          <a:bodyPr lIns="0" rIns="0" tIns="0" bIns="0" anchor="ctr"/>
          <a:p>
            <a:pPr algn="ctr">
              <a:lnSpc>
                <a:spcPct val="100000"/>
              </a:lnSpc>
            </a:pPr>
            <a:r>
              <a:rPr lang="en-US">
                <a:solidFill>
                  <a:srgbClr val="ffffff"/>
                </a:solidFill>
                <a:latin typeface="Times New Roman"/>
                <a:ea typeface="ＭＳ Ｐゴシック"/>
              </a:rPr>
              <a:t>System implementation model</a:t>
            </a:r>
            <a:endParaRPr/>
          </a:p>
        </p:txBody>
      </p:sp>
      <p:sp>
        <p:nvSpPr>
          <p:cNvPr id="233" name="CustomShape 12"/>
          <p:cNvSpPr/>
          <p:nvPr/>
        </p:nvSpPr>
        <p:spPr>
          <a:xfrm flipH="1">
            <a:off x="5502240" y="2607480"/>
            <a:ext cx="1255320" cy="1654200"/>
          </a:xfrm>
          <a:prstGeom prst="bentArrow">
            <a:avLst>
              <a:gd name="adj1" fmla="val 25000"/>
              <a:gd name="adj2" fmla="val 25000"/>
              <a:gd name="adj3" fmla="val 25000"/>
              <a:gd name="adj4" fmla="val 43750"/>
            </a:avLst>
          </a:prstGeom>
          <a:solidFill>
            <a:srgbClr val="bfbfbf"/>
          </a:solidFill>
          <a:ln w="9360">
            <a:solidFill>
              <a:srgbClr val="252525"/>
            </a:solidFill>
            <a:round/>
          </a:ln>
        </p:spPr>
      </p:sp>
      <p:sp>
        <p:nvSpPr>
          <p:cNvPr id="234" name="CustomShape 13"/>
          <p:cNvSpPr/>
          <p:nvPr/>
        </p:nvSpPr>
        <p:spPr>
          <a:xfrm>
            <a:off x="5934960" y="4262040"/>
            <a:ext cx="1347480" cy="578520"/>
          </a:xfrm>
          <a:prstGeom prst="rect">
            <a:avLst/>
          </a:prstGeom>
          <a:solidFill>
            <a:srgbClr val="a50f15"/>
          </a:solidFill>
          <a:ln w="9360">
            <a:solidFill>
              <a:srgbClr val="ff0000"/>
            </a:solidFill>
            <a:round/>
          </a:ln>
        </p:spPr>
        <p:txBody>
          <a:bodyPr lIns="0" rIns="0" tIns="0" bIns="0" anchor="ctr"/>
          <a:p>
            <a:pPr algn="ctr">
              <a:lnSpc>
                <a:spcPct val="100000"/>
              </a:lnSpc>
            </a:pPr>
            <a:r>
              <a:rPr lang="en-US">
                <a:solidFill>
                  <a:srgbClr val="ffffff"/>
                </a:solidFill>
                <a:latin typeface="Times New Roman"/>
                <a:ea typeface="ＭＳ Ｐゴシック"/>
              </a:rPr>
              <a:t>Evaluation</a:t>
            </a:r>
            <a:endParaRPr/>
          </a:p>
        </p:txBody>
      </p:sp>
      <p:sp>
        <p:nvSpPr>
          <p:cNvPr id="235" name="CustomShape 14"/>
          <p:cNvSpPr/>
          <p:nvPr/>
        </p:nvSpPr>
        <p:spPr>
          <a:xfrm>
            <a:off x="3588120" y="2521080"/>
            <a:ext cx="1914480" cy="846360"/>
          </a:xfrm>
          <a:prstGeom prst="rect">
            <a:avLst/>
          </a:prstGeom>
          <a:solidFill>
            <a:srgbClr val="a50f15"/>
          </a:solidFill>
          <a:ln w="9360">
            <a:solidFill>
              <a:srgbClr val="ff0000"/>
            </a:solidFill>
            <a:round/>
          </a:ln>
        </p:spPr>
        <p:txBody>
          <a:bodyPr lIns="0" rIns="0" tIns="0" bIns="0" anchor="ctr"/>
          <a:p>
            <a:pPr algn="ctr">
              <a:lnSpc>
                <a:spcPct val="100000"/>
              </a:lnSpc>
            </a:pPr>
            <a:r>
              <a:rPr lang="en-US">
                <a:solidFill>
                  <a:srgbClr val="ffffff"/>
                </a:solidFill>
                <a:latin typeface="Times New Roman"/>
                <a:ea typeface="ＭＳ Ｐゴシック"/>
              </a:rPr>
              <a:t>Design </a:t>
            </a:r>
            <a:r>
              <a:rPr lang="en-US">
                <a:solidFill>
                  <a:srgbClr val="ffffff"/>
                </a:solidFill>
                <a:latin typeface="Times New Roman"/>
                <a:ea typeface="ＭＳ Ｐゴシック"/>
              </a:rPr>
              <a:t>
</a:t>
            </a:r>
            <a:r>
              <a:rPr lang="en-US">
                <a:solidFill>
                  <a:srgbClr val="ffffff"/>
                </a:solidFill>
                <a:latin typeface="Times New Roman"/>
                <a:ea typeface="ＭＳ Ｐゴシック"/>
              </a:rPr>
              <a:t>tasks</a:t>
            </a:r>
            <a:endParaRPr/>
          </a:p>
        </p:txBody>
      </p:sp>
      <p:sp>
        <p:nvSpPr>
          <p:cNvPr id="236" name="CustomShape 15"/>
          <p:cNvSpPr/>
          <p:nvPr/>
        </p:nvSpPr>
        <p:spPr>
          <a:xfrm>
            <a:off x="357120" y="2299320"/>
            <a:ext cx="2923920" cy="1275840"/>
          </a:xfrm>
          <a:prstGeom prst="rect">
            <a:avLst/>
          </a:prstGeom>
          <a:noFill/>
          <a:ln w="9360">
            <a:noFill/>
          </a:ln>
        </p:spPr>
        <p:txBody>
          <a:bodyPr lIns="0" rIns="0" tIns="0" bIns="0"/>
          <a:p>
            <a:pPr>
              <a:lnSpc>
                <a:spcPct val="100000"/>
              </a:lnSpc>
            </a:pPr>
            <a:r>
              <a:rPr lang="en-US">
                <a:solidFill>
                  <a:srgbClr val="08519c"/>
                </a:solidFill>
                <a:latin typeface="Calibri"/>
                <a:ea typeface="ＭＳ Ｐゴシック"/>
              </a:rPr>
              <a:t>CPU-level design tasks:</a:t>
            </a:r>
            <a:endParaRPr/>
          </a:p>
          <a:p>
            <a:pPr>
              <a:lnSpc>
                <a:spcPct val="100000"/>
              </a:lnSpc>
              <a:buFont typeface="Wingdings" charset="2"/>
              <a:buChar char=""/>
            </a:pPr>
            <a:r>
              <a:rPr lang="en-US" sz="1600">
                <a:solidFill>
                  <a:srgbClr val="08519c"/>
                </a:solidFill>
                <a:latin typeface="Calibri"/>
                <a:ea typeface="ＭＳ Ｐゴシック"/>
              </a:rPr>
              <a:t>Mapping of tasks to processors</a:t>
            </a:r>
            <a:endParaRPr/>
          </a:p>
          <a:p>
            <a:pPr>
              <a:lnSpc>
                <a:spcPct val="100000"/>
              </a:lnSpc>
              <a:buFont typeface="Wingdings" charset="2"/>
              <a:buChar char=""/>
            </a:pPr>
            <a:r>
              <a:rPr lang="en-US" sz="1600">
                <a:solidFill>
                  <a:srgbClr val="08519c"/>
                </a:solidFill>
                <a:latin typeface="Calibri"/>
                <a:ea typeface="ＭＳ Ｐゴシック"/>
              </a:rPr>
              <a:t>Partitioning</a:t>
            </a:r>
            <a:endParaRPr/>
          </a:p>
          <a:p>
            <a:pPr>
              <a:lnSpc>
                <a:spcPct val="100000"/>
              </a:lnSpc>
              <a:buFont typeface="Wingdings" charset="2"/>
              <a:buChar char=""/>
            </a:pPr>
            <a:r>
              <a:rPr lang="en-US" sz="1600">
                <a:solidFill>
                  <a:srgbClr val="08519c"/>
                </a:solidFill>
                <a:latin typeface="Calibri"/>
                <a:ea typeface="ＭＳ Ｐゴシック"/>
              </a:rPr>
              <a:t>Task schedules</a:t>
            </a:r>
            <a:endParaRPr/>
          </a:p>
        </p:txBody>
      </p:sp>
      <p:sp>
        <p:nvSpPr>
          <p:cNvPr id="237" name="CustomShape 16"/>
          <p:cNvSpPr/>
          <p:nvPr/>
        </p:nvSpPr>
        <p:spPr>
          <a:xfrm>
            <a:off x="357120" y="3817080"/>
            <a:ext cx="3105360" cy="1275840"/>
          </a:xfrm>
          <a:prstGeom prst="rect">
            <a:avLst/>
          </a:prstGeom>
          <a:noFill/>
          <a:ln w="9360">
            <a:noFill/>
          </a:ln>
        </p:spPr>
        <p:txBody>
          <a:bodyPr lIns="0" rIns="0" tIns="0" bIns="0"/>
          <a:p>
            <a:pPr>
              <a:lnSpc>
                <a:spcPct val="100000"/>
              </a:lnSpc>
            </a:pPr>
            <a:r>
              <a:rPr lang="en-US">
                <a:solidFill>
                  <a:srgbClr val="08519c"/>
                </a:solidFill>
                <a:latin typeface="Calibri"/>
                <a:ea typeface="ＭＳ Ｐゴシック"/>
              </a:rPr>
              <a:t>Network-level design tasks:</a:t>
            </a:r>
            <a:endParaRPr/>
          </a:p>
          <a:p>
            <a:pPr>
              <a:lnSpc>
                <a:spcPct val="100000"/>
              </a:lnSpc>
              <a:buFont typeface="Wingdings" charset="2"/>
              <a:buChar char=""/>
            </a:pPr>
            <a:r>
              <a:rPr lang="en-US" sz="1600">
                <a:solidFill>
                  <a:srgbClr val="08519c"/>
                </a:solidFill>
                <a:latin typeface="Calibri"/>
                <a:ea typeface="ＭＳ Ｐゴシック"/>
              </a:rPr>
              <a:t>Packing of messages into frames</a:t>
            </a:r>
            <a:endParaRPr/>
          </a:p>
          <a:p>
            <a:pPr>
              <a:lnSpc>
                <a:spcPct val="100000"/>
              </a:lnSpc>
              <a:buFont typeface="Wingdings" charset="2"/>
              <a:buChar char=""/>
            </a:pPr>
            <a:r>
              <a:rPr lang="en-US" sz="1600">
                <a:solidFill>
                  <a:srgbClr val="08519c"/>
                </a:solidFill>
                <a:latin typeface="Calibri"/>
                <a:ea typeface="ＭＳ Ｐゴシック"/>
              </a:rPr>
              <a:t>Routing of frames</a:t>
            </a:r>
            <a:endParaRPr/>
          </a:p>
          <a:p>
            <a:pPr>
              <a:lnSpc>
                <a:spcPct val="100000"/>
              </a:lnSpc>
              <a:buFont typeface="Wingdings" charset="2"/>
              <a:buChar char=""/>
            </a:pPr>
            <a:r>
              <a:rPr lang="en-US" sz="1600">
                <a:solidFill>
                  <a:srgbClr val="08519c"/>
                </a:solidFill>
                <a:latin typeface="Calibri"/>
                <a:ea typeface="ＭＳ Ｐゴシック"/>
              </a:rPr>
              <a:t>Frame schedules</a:t>
            </a:r>
            <a:endParaRPr/>
          </a:p>
        </p:txBody>
      </p:sp>
    </p:spTree>
  </p:cSld>
  <p:timing>
    <p:tnLst>
      <p:par>
        <p:cTn id="95" dur="indefinite" restart="never" nodeType="tmRoot">
          <p:childTnLst>
            <p:seq>
              <p:cTn id="96" dur="indefinite" nodeType="mainSeq">
                <p:childTnLst>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226"/>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22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225"/>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227"/>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23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23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23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229"/>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232"/>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231"/>
                                        </p:tgtEl>
                                        <p:attrNameLst>
                                          <p:attrName>style.visibility</p:attrName>
                                        </p:attrNameLst>
                                      </p:cBhvr>
                                      <p:to>
                                        <p:strVal val="visible"/>
                                      </p:to>
                                    </p:set>
                                  </p:childTnLst>
                                </p:cTn>
                              </p:par>
                              <p:par>
                                <p:cTn id="129" nodeType="withEffect" fill="hold" presetClass="entr" presetID="1">
                                  <p:stCondLst>
                                    <p:cond delay="0"/>
                                  </p:stCondLst>
                                  <p:childTnLst>
                                    <p:set>
                                      <p:cBhvr>
                                        <p:cTn id="130" dur="1" fill="hold">
                                          <p:stCondLst>
                                            <p:cond delay="0"/>
                                          </p:stCondLst>
                                        </p:cTn>
                                        <p:tgtEl>
                                          <p:spTgt spid="234"/>
                                        </p:tgtEl>
                                        <p:attrNameLst>
                                          <p:attrName>style.visibility</p:attrName>
                                        </p:attrNameLst>
                                      </p:cBhvr>
                                      <p:to>
                                        <p:strVal val="visible"/>
                                      </p:to>
                                    </p:set>
                                  </p:childTnLst>
                                </p:cTn>
                              </p:par>
                              <p:par>
                                <p:cTn id="131" nodeType="withEffect" fill="hold" presetClass="entr" presetID="1">
                                  <p:stCondLst>
                                    <p:cond delay="0"/>
                                  </p:stCondLst>
                                  <p:childTnLst>
                                    <p:set>
                                      <p:cBhvr>
                                        <p:cTn id="132" dur="1" fill="hold">
                                          <p:stCondLst>
                                            <p:cond delay="0"/>
                                          </p:stCondLst>
                                        </p:cTn>
                                        <p:tgtEl>
                                          <p:spTgt spid="23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22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224"/>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Outline</a:t>
            </a:r>
            <a:r>
              <a:rPr b="1" lang="en-US" sz="3200">
                <a:solidFill>
                  <a:srgbClr val="08519c"/>
                </a:solidFill>
                <a:latin typeface="Calibri"/>
                <a:ea typeface="ＭＳ Ｐゴシック"/>
              </a:rPr>
              <a:t>	</a:t>
            </a:r>
            <a:endParaRPr/>
          </a:p>
        </p:txBody>
      </p:sp>
      <p:sp>
        <p:nvSpPr>
          <p:cNvPr id="239" name="TextShape 2"/>
          <p:cNvSpPr txBox="1"/>
          <p:nvPr/>
        </p:nvSpPr>
        <p:spPr>
          <a:xfrm>
            <a:off x="358920" y="934920"/>
            <a:ext cx="8424360" cy="554148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Introduction</a:t>
            </a:r>
            <a:endParaRPr/>
          </a:p>
          <a:p>
            <a:pPr>
              <a:lnSpc>
                <a:spcPct val="100000"/>
              </a:lnSpc>
              <a:buFont typeface="Wingdings" charset="2"/>
              <a:buChar char=""/>
            </a:pPr>
            <a:r>
              <a:rPr b="1" lang="en-US" sz="2400">
                <a:solidFill>
                  <a:srgbClr val="08519c"/>
                </a:solidFill>
                <a:latin typeface="Calibri"/>
                <a:ea typeface="ＭＳ Ｐゴシック"/>
              </a:rPr>
              <a:t>Design optimizations at the processor-level</a:t>
            </a:r>
            <a:endParaRPr/>
          </a:p>
          <a:p>
            <a:pPr lvl="1">
              <a:lnSpc>
                <a:spcPct val="100000"/>
              </a:lnSpc>
              <a:buFont typeface="Wingdings" charset="2"/>
              <a:buChar char=""/>
            </a:pPr>
            <a:r>
              <a:rPr lang="en-US" sz="2000">
                <a:solidFill>
                  <a:srgbClr val="08519c"/>
                </a:solidFill>
                <a:latin typeface="Calibri"/>
                <a:ea typeface="ＭＳ Ｐゴシック"/>
              </a:rPr>
              <a:t>System and application models</a:t>
            </a:r>
            <a:endParaRPr/>
          </a:p>
          <a:p>
            <a:pPr lvl="1">
              <a:lnSpc>
                <a:spcPct val="100000"/>
              </a:lnSpc>
              <a:buFont typeface="Wingdings" charset="2"/>
              <a:buChar char=""/>
            </a:pPr>
            <a:r>
              <a:rPr lang="en-US" sz="2000">
                <a:solidFill>
                  <a:srgbClr val="08519c"/>
                </a:solidFill>
                <a:latin typeface="Calibri"/>
                <a:ea typeface="ＭＳ Ｐゴシック"/>
              </a:rPr>
              <a:t>Motivational examples</a:t>
            </a:r>
            <a:endParaRPr/>
          </a:p>
          <a:p>
            <a:pPr lvl="1">
              <a:lnSpc>
                <a:spcPct val="100000"/>
              </a:lnSpc>
              <a:buFont typeface="Wingdings" charset="2"/>
              <a:buChar char=""/>
            </a:pPr>
            <a:r>
              <a:rPr lang="en-US" sz="2000">
                <a:solidFill>
                  <a:srgbClr val="08519c"/>
                </a:solidFill>
                <a:latin typeface="Calibri"/>
                <a:ea typeface="ＭＳ Ｐゴシック"/>
              </a:rPr>
              <a:t>Optimization strategy</a:t>
            </a:r>
            <a:endParaRPr/>
          </a:p>
          <a:p>
            <a:pPr lvl="1">
              <a:lnSpc>
                <a:spcPct val="100000"/>
              </a:lnSpc>
              <a:buFont typeface="Wingdings" charset="2"/>
              <a:buChar char=""/>
            </a:pPr>
            <a:r>
              <a:rPr lang="en-US" sz="2000">
                <a:solidFill>
                  <a:srgbClr val="08519c"/>
                </a:solidFill>
                <a:latin typeface="Calibri"/>
                <a:ea typeface="ＭＳ Ｐゴシック"/>
              </a:rPr>
              <a:t>Experimental results</a:t>
            </a:r>
            <a:endParaRPr/>
          </a:p>
          <a:p>
            <a:pPr lvl="1">
              <a:lnSpc>
                <a:spcPct val="100000"/>
              </a:lnSpc>
              <a:buFont typeface="Wingdings" charset="2"/>
              <a:buChar char=""/>
            </a:pPr>
            <a:r>
              <a:rPr lang="en-US" sz="2000">
                <a:solidFill>
                  <a:srgbClr val="08519c"/>
                </a:solidFill>
                <a:latin typeface="Calibri"/>
                <a:ea typeface="ＭＳ Ｐゴシック"/>
              </a:rPr>
              <a:t>Realistic case study</a:t>
            </a:r>
            <a:endParaRPr/>
          </a:p>
          <a:p>
            <a:pPr>
              <a:lnSpc>
                <a:spcPct val="100000"/>
              </a:lnSpc>
              <a:buFont typeface="Wingdings" charset="2"/>
              <a:buChar char=""/>
            </a:pPr>
            <a:r>
              <a:rPr lang="en-US" sz="2400">
                <a:solidFill>
                  <a:srgbClr val="08519c"/>
                </a:solidFill>
                <a:latin typeface="Calibri"/>
                <a:ea typeface="ＭＳ Ｐゴシック"/>
              </a:rPr>
              <a:t>Design optimizations at the communication network-level</a:t>
            </a:r>
            <a:endParaRPr/>
          </a:p>
          <a:p>
            <a:pPr lvl="1">
              <a:lnSpc>
                <a:spcPct val="100000"/>
              </a:lnSpc>
              <a:buFont typeface="Wingdings" charset="2"/>
              <a:buChar char=""/>
            </a:pPr>
            <a:r>
              <a:rPr lang="en-US" sz="2000">
                <a:solidFill>
                  <a:srgbClr val="08519c"/>
                </a:solidFill>
                <a:latin typeface="Calibri"/>
                <a:ea typeface="ＭＳ Ｐゴシック"/>
              </a:rPr>
              <a:t>ARINC 664p7 “Aircraft Data Network” and TTEthernet</a:t>
            </a:r>
            <a:endParaRPr/>
          </a:p>
          <a:p>
            <a:pPr lvl="1">
              <a:lnSpc>
                <a:spcPct val="100000"/>
              </a:lnSpc>
              <a:buFont typeface="Wingdings" charset="2"/>
              <a:buChar char=""/>
            </a:pPr>
            <a:r>
              <a:rPr lang="en-US" sz="2000">
                <a:solidFill>
                  <a:srgbClr val="08519c"/>
                </a:solidFill>
                <a:latin typeface="Calibri"/>
                <a:ea typeface="ＭＳ Ｐゴシック"/>
              </a:rPr>
              <a:t>Motivational examples</a:t>
            </a:r>
            <a:endParaRPr/>
          </a:p>
          <a:p>
            <a:pPr lvl="1">
              <a:lnSpc>
                <a:spcPct val="100000"/>
              </a:lnSpc>
              <a:buFont typeface="Wingdings" charset="2"/>
              <a:buChar char=""/>
            </a:pPr>
            <a:r>
              <a:rPr lang="en-US" sz="2000">
                <a:solidFill>
                  <a:srgbClr val="08519c"/>
                </a:solidFill>
                <a:latin typeface="Calibri"/>
                <a:ea typeface="ＭＳ Ｐゴシック"/>
              </a:rPr>
              <a:t>Optimization strategy</a:t>
            </a:r>
            <a:endParaRPr/>
          </a:p>
          <a:p>
            <a:pPr lvl="1">
              <a:lnSpc>
                <a:spcPct val="100000"/>
              </a:lnSpc>
              <a:buFont typeface="Wingdings" charset="2"/>
              <a:buChar char=""/>
            </a:pPr>
            <a:r>
              <a:rPr lang="en-US" sz="2000">
                <a:solidFill>
                  <a:srgbClr val="08519c"/>
                </a:solidFill>
                <a:latin typeface="Calibri"/>
                <a:ea typeface="ＭＳ Ｐゴシック"/>
              </a:rPr>
              <a:t>Experimental results</a:t>
            </a:r>
            <a:endParaRPr/>
          </a:p>
          <a:p>
            <a:pPr lvl="1">
              <a:lnSpc>
                <a:spcPct val="100000"/>
              </a:lnSpc>
              <a:buFont typeface="Wingdings" charset="2"/>
              <a:buChar char=""/>
            </a:pPr>
            <a:r>
              <a:rPr lang="en-US" sz="2000">
                <a:solidFill>
                  <a:srgbClr val="08519c"/>
                </a:solidFill>
                <a:latin typeface="Calibri"/>
                <a:ea typeface="ＭＳ Ｐゴシック"/>
              </a:rPr>
              <a:t>Realistic case study</a:t>
            </a:r>
            <a:endParaRPr/>
          </a:p>
          <a:p>
            <a:pPr>
              <a:lnSpc>
                <a:spcPct val="100000"/>
              </a:lnSpc>
              <a:buFont typeface="Wingdings" charset="2"/>
              <a:buChar char=""/>
            </a:pPr>
            <a:r>
              <a:rPr lang="en-US" sz="2400">
                <a:solidFill>
                  <a:srgbClr val="08519c"/>
                </a:solidFill>
                <a:latin typeface="Calibri"/>
                <a:ea typeface="ＭＳ Ｐゴシック"/>
              </a:rPr>
              <a:t>Summary</a:t>
            </a:r>
            <a:endParaRPr/>
          </a:p>
        </p:txBody>
      </p:sp>
    </p:spTree>
  </p:cSld>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TextShape 1"/>
          <p:cNvSpPr txBox="1"/>
          <p:nvPr/>
        </p:nvSpPr>
        <p:spPr>
          <a:xfrm>
            <a:off x="357120" y="0"/>
            <a:ext cx="8426160" cy="718920"/>
          </a:xfrm>
          <a:prstGeom prst="rect">
            <a:avLst/>
          </a:prstGeom>
        </p:spPr>
        <p:txBody>
          <a:bodyPr lIns="0" rIns="0" tIns="0" bIns="0" anchor="b"/>
          <a:p>
            <a:pPr algn="r">
              <a:lnSpc>
                <a:spcPct val="80000"/>
              </a:lnSpc>
            </a:pPr>
            <a:r>
              <a:rPr b="1" lang="en-US" sz="3200">
                <a:solidFill>
                  <a:srgbClr val="08519c"/>
                </a:solidFill>
                <a:latin typeface="Calibri"/>
                <a:ea typeface="ＭＳ Ｐゴシック"/>
              </a:rPr>
              <a:t>System Model</a:t>
            </a:r>
            <a:endParaRPr/>
          </a:p>
        </p:txBody>
      </p:sp>
      <p:sp>
        <p:nvSpPr>
          <p:cNvPr id="241" name="TextShape 2"/>
          <p:cNvSpPr txBox="1"/>
          <p:nvPr/>
        </p:nvSpPr>
        <p:spPr>
          <a:xfrm>
            <a:off x="3980880" y="1418400"/>
            <a:ext cx="4802400" cy="4849200"/>
          </a:xfrm>
          <a:prstGeom prst="rect">
            <a:avLst/>
          </a:prstGeom>
        </p:spPr>
        <p:txBody>
          <a:bodyPr lIns="0" rIns="0" tIns="0" bIns="0"/>
          <a:p>
            <a:pPr>
              <a:lnSpc>
                <a:spcPct val="100000"/>
              </a:lnSpc>
              <a:buFont typeface="Wingdings" charset="2"/>
              <a:buChar char=""/>
            </a:pPr>
            <a:r>
              <a:rPr lang="en-US" sz="2400">
                <a:solidFill>
                  <a:srgbClr val="08519c"/>
                </a:solidFill>
                <a:latin typeface="Calibri"/>
                <a:ea typeface="ＭＳ Ｐゴシック"/>
              </a:rPr>
              <a:t>Partition = virtual dedicated machine</a:t>
            </a:r>
            <a:endParaRPr/>
          </a:p>
          <a:p>
            <a:pPr>
              <a:lnSpc>
                <a:spcPct val="100000"/>
              </a:lnSpc>
            </a:pPr>
            <a:endParaRPr/>
          </a:p>
          <a:p>
            <a:pPr>
              <a:lnSpc>
                <a:spcPct val="100000"/>
              </a:lnSpc>
              <a:buFont typeface="Wingdings" charset="2"/>
              <a:buChar char=""/>
            </a:pPr>
            <a:r>
              <a:rPr lang="en-US" sz="2400">
                <a:solidFill>
                  <a:srgbClr val="08519c"/>
                </a:solidFill>
                <a:latin typeface="Calibri"/>
                <a:ea typeface="ＭＳ Ｐゴシック"/>
              </a:rPr>
              <a:t>Partitioned architecture</a:t>
            </a:r>
            <a:endParaRPr/>
          </a:p>
          <a:p>
            <a:pPr lvl="1">
              <a:lnSpc>
                <a:spcPct val="100000"/>
              </a:lnSpc>
              <a:buFont typeface="Wingdings" charset="2"/>
              <a:buChar char=""/>
            </a:pPr>
            <a:r>
              <a:rPr lang="en-US" sz="2400">
                <a:solidFill>
                  <a:srgbClr val="08519c"/>
                </a:solidFill>
                <a:latin typeface="Calibri"/>
                <a:ea typeface="ＭＳ Ｐゴシック"/>
              </a:rPr>
              <a:t>Spatial partitioning</a:t>
            </a:r>
            <a:endParaRPr/>
          </a:p>
          <a:p>
            <a:pPr lvl="2">
              <a:lnSpc>
                <a:spcPct val="100000"/>
              </a:lnSpc>
              <a:buFont typeface="Wingdings" charset="2"/>
              <a:buChar char=""/>
            </a:pPr>
            <a:r>
              <a:rPr lang="en-US" sz="2000">
                <a:solidFill>
                  <a:srgbClr val="08519c"/>
                </a:solidFill>
                <a:latin typeface="Calibri"/>
                <a:ea typeface="ＭＳ Ｐゴシック"/>
              </a:rPr>
              <a:t>protects one application’s memory and access to resources from another application</a:t>
            </a:r>
            <a:endParaRPr/>
          </a:p>
          <a:p>
            <a:pPr lvl="1">
              <a:lnSpc>
                <a:spcPct val="100000"/>
              </a:lnSpc>
              <a:buFont typeface="Wingdings" charset="2"/>
              <a:buChar char=""/>
            </a:pPr>
            <a:r>
              <a:rPr lang="en-US" sz="2400">
                <a:solidFill>
                  <a:srgbClr val="08519c"/>
                </a:solidFill>
                <a:latin typeface="Calibri"/>
                <a:ea typeface="ＭＳ Ｐゴシック"/>
              </a:rPr>
              <a:t>Temporal partitioning</a:t>
            </a:r>
            <a:endParaRPr/>
          </a:p>
          <a:p>
            <a:pPr lvl="2">
              <a:lnSpc>
                <a:spcPct val="100000"/>
              </a:lnSpc>
              <a:buFont typeface="Wingdings" charset="2"/>
              <a:buChar char=""/>
            </a:pPr>
            <a:r>
              <a:rPr lang="en-US" sz="2000">
                <a:solidFill>
                  <a:srgbClr val="08519c"/>
                </a:solidFill>
                <a:latin typeface="Calibri"/>
                <a:ea typeface="ＭＳ Ｐゴシック"/>
              </a:rPr>
              <a:t>partitions the CPU time among applications</a:t>
            </a:r>
            <a:endParaRPr/>
          </a:p>
        </p:txBody>
      </p:sp>
      <p:sp>
        <p:nvSpPr>
          <p:cNvPr id="242" name="CustomShape 3"/>
          <p:cNvSpPr/>
          <p:nvPr/>
        </p:nvSpPr>
        <p:spPr>
          <a:xfrm>
            <a:off x="576360" y="1616400"/>
            <a:ext cx="1353960" cy="129672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243" name="CustomShape 4"/>
          <p:cNvSpPr/>
          <p:nvPr/>
        </p:nvSpPr>
        <p:spPr>
          <a:xfrm>
            <a:off x="2197800" y="1616400"/>
            <a:ext cx="1353960" cy="129672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244" name="Line 5"/>
          <p:cNvSpPr/>
          <p:nvPr/>
        </p:nvSpPr>
        <p:spPr>
          <a:xfrm flipH="1">
            <a:off x="1252440" y="2914200"/>
            <a:ext cx="1440" cy="462960"/>
          </a:xfrm>
          <a:prstGeom prst="line">
            <a:avLst/>
          </a:prstGeom>
          <a:ln w="25560">
            <a:solidFill>
              <a:srgbClr val="000000"/>
            </a:solidFill>
            <a:round/>
          </a:ln>
        </p:spPr>
      </p:sp>
      <p:sp>
        <p:nvSpPr>
          <p:cNvPr id="245" name="Line 6"/>
          <p:cNvSpPr/>
          <p:nvPr/>
        </p:nvSpPr>
        <p:spPr>
          <a:xfrm flipH="1">
            <a:off x="2873160" y="2913120"/>
            <a:ext cx="1440" cy="459360"/>
          </a:xfrm>
          <a:prstGeom prst="line">
            <a:avLst/>
          </a:prstGeom>
          <a:ln w="25560">
            <a:solidFill>
              <a:srgbClr val="000000"/>
            </a:solidFill>
            <a:round/>
          </a:ln>
        </p:spPr>
      </p:sp>
      <p:sp>
        <p:nvSpPr>
          <p:cNvPr id="246" name="Line 7"/>
          <p:cNvSpPr/>
          <p:nvPr/>
        </p:nvSpPr>
        <p:spPr>
          <a:xfrm flipH="1">
            <a:off x="1928880" y="3376440"/>
            <a:ext cx="1440" cy="459360"/>
          </a:xfrm>
          <a:prstGeom prst="line">
            <a:avLst/>
          </a:prstGeom>
          <a:ln w="25560">
            <a:solidFill>
              <a:srgbClr val="000000"/>
            </a:solidFill>
            <a:round/>
          </a:ln>
        </p:spPr>
      </p:sp>
      <p:sp>
        <p:nvSpPr>
          <p:cNvPr id="247" name="Line 8"/>
          <p:cNvSpPr/>
          <p:nvPr/>
        </p:nvSpPr>
        <p:spPr>
          <a:xfrm>
            <a:off x="348120" y="3372480"/>
            <a:ext cx="3341160" cy="1800"/>
          </a:xfrm>
          <a:prstGeom prst="line">
            <a:avLst/>
          </a:prstGeom>
          <a:ln w="73080">
            <a:solidFill>
              <a:srgbClr val="000000"/>
            </a:solidFill>
            <a:round/>
          </a:ln>
        </p:spPr>
      </p:sp>
      <p:sp>
        <p:nvSpPr>
          <p:cNvPr id="248" name="CustomShape 9"/>
          <p:cNvSpPr/>
          <p:nvPr/>
        </p:nvSpPr>
        <p:spPr>
          <a:xfrm>
            <a:off x="1254240" y="3835800"/>
            <a:ext cx="1353960" cy="1296720"/>
          </a:xfrm>
          <a:prstGeom prst="roundRect">
            <a:avLst>
              <a:gd name="adj" fmla="val 16667"/>
            </a:avLst>
          </a:prstGeom>
          <a:gradFill>
            <a:gsLst>
              <a:gs pos="0">
                <a:srgbClr val="d0d0d0"/>
              </a:gs>
              <a:gs pos="100000">
                <a:srgbClr val="ededed"/>
              </a:gs>
            </a:gsLst>
            <a:lin ang="16200000"/>
          </a:gradFill>
          <a:ln w="9360">
            <a:solidFill>
              <a:srgbClr val="000000"/>
            </a:solidFill>
            <a:round/>
          </a:ln>
        </p:spPr>
      </p:sp>
      <p:sp>
        <p:nvSpPr>
          <p:cNvPr id="249" name="CustomShape 10"/>
          <p:cNvSpPr/>
          <p:nvPr/>
        </p:nvSpPr>
        <p:spPr>
          <a:xfrm>
            <a:off x="1444680" y="1752120"/>
            <a:ext cx="310680" cy="317160"/>
          </a:xfrm>
          <a:prstGeom prst="ellipse">
            <a:avLst/>
          </a:prstGeom>
          <a:solidFill>
            <a:srgbClr val="a50f15"/>
          </a:solidFill>
          <a:ln w="9360">
            <a:solidFill>
              <a:srgbClr val="808080"/>
            </a:solidFill>
            <a:round/>
          </a:ln>
        </p:spPr>
      </p:sp>
      <p:sp>
        <p:nvSpPr>
          <p:cNvPr id="250" name="CustomShape 11"/>
          <p:cNvSpPr/>
          <p:nvPr/>
        </p:nvSpPr>
        <p:spPr>
          <a:xfrm>
            <a:off x="762120" y="2473560"/>
            <a:ext cx="310680" cy="317160"/>
          </a:xfrm>
          <a:prstGeom prst="ellipse">
            <a:avLst/>
          </a:prstGeom>
          <a:solidFill>
            <a:srgbClr val="003366"/>
          </a:solidFill>
          <a:ln w="9360">
            <a:solidFill>
              <a:srgbClr val="808080"/>
            </a:solidFill>
            <a:round/>
          </a:ln>
        </p:spPr>
      </p:sp>
      <p:sp>
        <p:nvSpPr>
          <p:cNvPr id="251" name="CustomShape 12"/>
          <p:cNvSpPr/>
          <p:nvPr/>
        </p:nvSpPr>
        <p:spPr>
          <a:xfrm>
            <a:off x="762120" y="1752120"/>
            <a:ext cx="310680" cy="317160"/>
          </a:xfrm>
          <a:prstGeom prst="ellipse">
            <a:avLst/>
          </a:prstGeom>
          <a:solidFill>
            <a:srgbClr val="a50f15"/>
          </a:solidFill>
          <a:ln w="9360">
            <a:solidFill>
              <a:srgbClr val="808080"/>
            </a:solidFill>
            <a:round/>
          </a:ln>
        </p:spPr>
      </p:sp>
      <p:sp>
        <p:nvSpPr>
          <p:cNvPr id="252" name="CustomShape 13"/>
          <p:cNvSpPr/>
          <p:nvPr/>
        </p:nvSpPr>
        <p:spPr>
          <a:xfrm>
            <a:off x="2364120" y="1751040"/>
            <a:ext cx="310680" cy="317160"/>
          </a:xfrm>
          <a:prstGeom prst="ellipse">
            <a:avLst/>
          </a:prstGeom>
          <a:solidFill>
            <a:srgbClr val="003366"/>
          </a:solidFill>
          <a:ln w="9360">
            <a:solidFill>
              <a:srgbClr val="808080"/>
            </a:solidFill>
            <a:round/>
          </a:ln>
        </p:spPr>
      </p:sp>
      <p:sp>
        <p:nvSpPr>
          <p:cNvPr id="253" name="CustomShape 14"/>
          <p:cNvSpPr/>
          <p:nvPr/>
        </p:nvSpPr>
        <p:spPr>
          <a:xfrm>
            <a:off x="3065040" y="1751040"/>
            <a:ext cx="310680" cy="317160"/>
          </a:xfrm>
          <a:prstGeom prst="ellipse">
            <a:avLst/>
          </a:prstGeom>
          <a:solidFill>
            <a:srgbClr val="006d2c"/>
          </a:solidFill>
          <a:ln w="9360">
            <a:solidFill>
              <a:srgbClr val="808080"/>
            </a:solidFill>
            <a:round/>
          </a:ln>
        </p:spPr>
      </p:sp>
      <p:sp>
        <p:nvSpPr>
          <p:cNvPr id="254" name="CustomShape 15"/>
          <p:cNvSpPr/>
          <p:nvPr/>
        </p:nvSpPr>
        <p:spPr>
          <a:xfrm>
            <a:off x="3065040" y="2447640"/>
            <a:ext cx="310680" cy="317160"/>
          </a:xfrm>
          <a:prstGeom prst="ellipse">
            <a:avLst/>
          </a:prstGeom>
          <a:solidFill>
            <a:srgbClr val="a50f15"/>
          </a:solidFill>
          <a:ln w="9360">
            <a:solidFill>
              <a:srgbClr val="808080"/>
            </a:solidFill>
            <a:round/>
          </a:ln>
        </p:spPr>
      </p:sp>
      <p:sp>
        <p:nvSpPr>
          <p:cNvPr id="255" name="CustomShape 16"/>
          <p:cNvSpPr/>
          <p:nvPr/>
        </p:nvSpPr>
        <p:spPr>
          <a:xfrm>
            <a:off x="1427400" y="3983040"/>
            <a:ext cx="310680" cy="317160"/>
          </a:xfrm>
          <a:prstGeom prst="ellipse">
            <a:avLst/>
          </a:prstGeom>
          <a:solidFill>
            <a:srgbClr val="003366"/>
          </a:solidFill>
          <a:ln w="9360">
            <a:solidFill>
              <a:srgbClr val="808080"/>
            </a:solidFill>
            <a:round/>
          </a:ln>
        </p:spPr>
      </p:sp>
      <p:sp>
        <p:nvSpPr>
          <p:cNvPr id="256" name="CustomShape 17"/>
          <p:cNvSpPr/>
          <p:nvPr/>
        </p:nvSpPr>
        <p:spPr>
          <a:xfrm>
            <a:off x="2132280" y="4642560"/>
            <a:ext cx="310680" cy="317160"/>
          </a:xfrm>
          <a:prstGeom prst="ellipse">
            <a:avLst/>
          </a:prstGeom>
          <a:solidFill>
            <a:srgbClr val="006d2c"/>
          </a:solidFill>
          <a:ln w="9360">
            <a:solidFill>
              <a:srgbClr val="808080"/>
            </a:solidFill>
            <a:round/>
          </a:ln>
        </p:spPr>
      </p:sp>
      <p:sp>
        <p:nvSpPr>
          <p:cNvPr id="257" name="CustomShape 18"/>
          <p:cNvSpPr/>
          <p:nvPr/>
        </p:nvSpPr>
        <p:spPr>
          <a:xfrm>
            <a:off x="262080" y="1321920"/>
            <a:ext cx="733320" cy="344880"/>
          </a:xfrm>
          <a:prstGeom prst="wedgeEllipseCallout">
            <a:avLst>
              <a:gd name="adj1" fmla="val 35510"/>
              <a:gd name="adj2" fmla="val 99089"/>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SIL3</a:t>
            </a:r>
            <a:endParaRPr/>
          </a:p>
        </p:txBody>
      </p:sp>
      <p:sp>
        <p:nvSpPr>
          <p:cNvPr id="258" name="CustomShape 19"/>
          <p:cNvSpPr/>
          <p:nvPr/>
        </p:nvSpPr>
        <p:spPr>
          <a:xfrm>
            <a:off x="1004400" y="1321920"/>
            <a:ext cx="733320" cy="344880"/>
          </a:xfrm>
          <a:prstGeom prst="wedgeEllipseCallout">
            <a:avLst>
              <a:gd name="adj1" fmla="val 31978"/>
              <a:gd name="adj2" fmla="val 94085"/>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SIL3</a:t>
            </a:r>
            <a:endParaRPr/>
          </a:p>
        </p:txBody>
      </p:sp>
      <p:sp>
        <p:nvSpPr>
          <p:cNvPr id="259" name="CustomShape 20"/>
          <p:cNvSpPr/>
          <p:nvPr/>
        </p:nvSpPr>
        <p:spPr>
          <a:xfrm>
            <a:off x="262080" y="2817000"/>
            <a:ext cx="733320" cy="344880"/>
          </a:xfrm>
          <a:prstGeom prst="wedgeEllipseCallout">
            <a:avLst>
              <a:gd name="adj1" fmla="val 36687"/>
              <a:gd name="adj2" fmla="val -81085"/>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SIL4</a:t>
            </a:r>
            <a:endParaRPr/>
          </a:p>
        </p:txBody>
      </p:sp>
      <p:sp>
        <p:nvSpPr>
          <p:cNvPr id="260" name="CustomShape 21"/>
          <p:cNvSpPr/>
          <p:nvPr/>
        </p:nvSpPr>
        <p:spPr>
          <a:xfrm>
            <a:off x="822600" y="3553560"/>
            <a:ext cx="733320" cy="344880"/>
          </a:xfrm>
          <a:prstGeom prst="wedgeEllipseCallout">
            <a:avLst>
              <a:gd name="adj1" fmla="val 46107"/>
              <a:gd name="adj2" fmla="val 91582"/>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SIL4</a:t>
            </a:r>
            <a:endParaRPr/>
          </a:p>
        </p:txBody>
      </p:sp>
      <p:sp>
        <p:nvSpPr>
          <p:cNvPr id="261" name="CustomShape 22"/>
          <p:cNvSpPr/>
          <p:nvPr/>
        </p:nvSpPr>
        <p:spPr>
          <a:xfrm>
            <a:off x="3065040" y="1321920"/>
            <a:ext cx="733320" cy="344880"/>
          </a:xfrm>
          <a:prstGeom prst="wedgeEllipseCallout">
            <a:avLst>
              <a:gd name="adj1" fmla="val -23362"/>
              <a:gd name="adj2" fmla="val 94085"/>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SIL1</a:t>
            </a:r>
            <a:endParaRPr/>
          </a:p>
        </p:txBody>
      </p:sp>
      <p:sp>
        <p:nvSpPr>
          <p:cNvPr id="262" name="CustomShape 23"/>
          <p:cNvSpPr/>
          <p:nvPr/>
        </p:nvSpPr>
        <p:spPr>
          <a:xfrm>
            <a:off x="3065040" y="2819160"/>
            <a:ext cx="733320" cy="344880"/>
          </a:xfrm>
          <a:prstGeom prst="wedgeEllipseCallout">
            <a:avLst>
              <a:gd name="adj1" fmla="val -23362"/>
              <a:gd name="adj2" fmla="val -88592"/>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SIL3</a:t>
            </a:r>
            <a:endParaRPr/>
          </a:p>
        </p:txBody>
      </p:sp>
      <p:sp>
        <p:nvSpPr>
          <p:cNvPr id="263" name="CustomShape 24"/>
          <p:cNvSpPr/>
          <p:nvPr/>
        </p:nvSpPr>
        <p:spPr>
          <a:xfrm>
            <a:off x="2443320" y="5009040"/>
            <a:ext cx="733320" cy="344880"/>
          </a:xfrm>
          <a:prstGeom prst="wedgeEllipseCallout">
            <a:avLst>
              <a:gd name="adj1" fmla="val -58686"/>
              <a:gd name="adj2" fmla="val -88592"/>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SIL1</a:t>
            </a:r>
            <a:endParaRPr/>
          </a:p>
        </p:txBody>
      </p:sp>
      <p:sp>
        <p:nvSpPr>
          <p:cNvPr id="264" name="Line 25"/>
          <p:cNvSpPr/>
          <p:nvPr/>
        </p:nvSpPr>
        <p:spPr>
          <a:xfrm>
            <a:off x="2874600" y="1616400"/>
            <a:ext cx="0" cy="646920"/>
          </a:xfrm>
          <a:prstGeom prst="line">
            <a:avLst/>
          </a:prstGeom>
          <a:ln w="25560">
            <a:solidFill>
              <a:srgbClr val="000000"/>
            </a:solidFill>
            <a:round/>
          </a:ln>
        </p:spPr>
      </p:sp>
      <p:sp>
        <p:nvSpPr>
          <p:cNvPr id="265" name="Line 26"/>
          <p:cNvSpPr/>
          <p:nvPr/>
        </p:nvSpPr>
        <p:spPr>
          <a:xfrm flipV="1">
            <a:off x="576000" y="2264760"/>
            <a:ext cx="1354320" cy="1800"/>
          </a:xfrm>
          <a:prstGeom prst="line">
            <a:avLst/>
          </a:prstGeom>
          <a:ln w="25560">
            <a:solidFill>
              <a:srgbClr val="000000"/>
            </a:solidFill>
            <a:round/>
          </a:ln>
        </p:spPr>
      </p:sp>
      <p:sp>
        <p:nvSpPr>
          <p:cNvPr id="266" name="Line 27"/>
          <p:cNvSpPr/>
          <p:nvPr/>
        </p:nvSpPr>
        <p:spPr>
          <a:xfrm flipV="1">
            <a:off x="2197440" y="2263320"/>
            <a:ext cx="1354320" cy="1440"/>
          </a:xfrm>
          <a:prstGeom prst="line">
            <a:avLst/>
          </a:prstGeom>
          <a:ln w="25560">
            <a:solidFill>
              <a:srgbClr val="000000"/>
            </a:solidFill>
            <a:round/>
          </a:ln>
        </p:spPr>
      </p:sp>
      <p:sp>
        <p:nvSpPr>
          <p:cNvPr id="267" name="Line 28"/>
          <p:cNvSpPr/>
          <p:nvPr/>
        </p:nvSpPr>
        <p:spPr>
          <a:xfrm flipV="1">
            <a:off x="1251720" y="4484880"/>
            <a:ext cx="1353960" cy="1800"/>
          </a:xfrm>
          <a:prstGeom prst="line">
            <a:avLst/>
          </a:prstGeom>
          <a:ln w="25560">
            <a:solidFill>
              <a:srgbClr val="000000"/>
            </a:solidFill>
            <a:round/>
          </a:ln>
        </p:spPr>
      </p:sp>
      <p:sp>
        <p:nvSpPr>
          <p:cNvPr id="268" name="CustomShape 29"/>
          <p:cNvSpPr/>
          <p:nvPr/>
        </p:nvSpPr>
        <p:spPr>
          <a:xfrm>
            <a:off x="2308320" y="1321920"/>
            <a:ext cx="733320" cy="344880"/>
          </a:xfrm>
          <a:prstGeom prst="wedgeEllipseCallout">
            <a:avLst>
              <a:gd name="adj1" fmla="val -29250"/>
              <a:gd name="adj2" fmla="val 96587"/>
            </a:avLst>
          </a:prstGeom>
          <a:solidFill>
            <a:srgbClr val="ffffff"/>
          </a:solidFill>
          <a:ln w="25560">
            <a:solidFill>
              <a:srgbClr val="e75c00"/>
            </a:solidFill>
            <a:round/>
          </a:ln>
        </p:spPr>
        <p:txBody>
          <a:bodyPr lIns="0" rIns="0" tIns="0" bIns="0" anchor="b"/>
          <a:p>
            <a:pPr>
              <a:lnSpc>
                <a:spcPct val="100000"/>
              </a:lnSpc>
            </a:pPr>
            <a:r>
              <a:rPr lang="en-US">
                <a:solidFill>
                  <a:srgbClr val="000000"/>
                </a:solidFill>
                <a:latin typeface="Times New Roman"/>
                <a:ea typeface="ＭＳ Ｐゴシック"/>
              </a:rPr>
              <a:t>SIL4</a:t>
            </a:r>
            <a:endParaRPr/>
          </a:p>
        </p:txBody>
      </p:sp>
    </p:spTree>
  </p:cSld>
  <p:timing>
    <p:tnLst>
      <p:par>
        <p:cTn id="145" dur="indefinite" restart="never" nodeType="tmRoot">
          <p:childTnLst>
            <p:seq>
              <p:cTn id="146"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